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6"/>
  </p:notesMasterIdLst>
  <p:handoutMasterIdLst>
    <p:handoutMasterId r:id="rId17"/>
  </p:handoutMasterIdLst>
  <p:sldIdLst>
    <p:sldId id="258" r:id="rId2"/>
    <p:sldId id="280" r:id="rId3"/>
    <p:sldId id="256" r:id="rId4"/>
    <p:sldId id="259" r:id="rId5"/>
    <p:sldId id="261" r:id="rId6"/>
    <p:sldId id="262" r:id="rId7"/>
    <p:sldId id="260" r:id="rId8"/>
    <p:sldId id="281" r:id="rId9"/>
    <p:sldId id="282" r:id="rId10"/>
    <p:sldId id="283" r:id="rId11"/>
    <p:sldId id="286" r:id="rId12"/>
    <p:sldId id="284" r:id="rId13"/>
    <p:sldId id="285" r:id="rId14"/>
    <p:sldId id="27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232"/>
    <a:srgbClr val="FF9300"/>
    <a:srgbClr val="07213D"/>
    <a:srgbClr val="FFC679"/>
    <a:srgbClr val="074E8F"/>
    <a:srgbClr val="A6A6A6"/>
    <a:srgbClr val="C0CD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0" autoAdjust="0"/>
    <p:restoredTop sz="76303" autoAdjust="0"/>
  </p:normalViewPr>
  <p:slideViewPr>
    <p:cSldViewPr snapToGrid="0">
      <p:cViewPr varScale="1">
        <p:scale>
          <a:sx n="81" d="100"/>
          <a:sy n="81" d="100"/>
        </p:scale>
        <p:origin x="1668" y="9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EC79896-E09C-410E-B948-03E7BE7BA5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3D2BCB5-AA06-4D21-B4E4-CD9512B0A88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0F2504-17D1-47B0-9F3D-513B81AE81D1}" type="datetimeFigureOut">
              <a:rPr lang="en-US" smtClean="0"/>
              <a:t>1/10/2023</a:t>
            </a:fld>
            <a:endParaRPr lang="en-US"/>
          </a:p>
        </p:txBody>
      </p:sp>
      <p:sp>
        <p:nvSpPr>
          <p:cNvPr id="4" name="Footer Placeholder 3">
            <a:extLst>
              <a:ext uri="{FF2B5EF4-FFF2-40B4-BE49-F238E27FC236}">
                <a16:creationId xmlns:a16="http://schemas.microsoft.com/office/drawing/2014/main" id="{AF004DF1-DBE3-4F85-BCF2-A8ABC1DB42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17435A1-2016-45BA-9CDB-65F3CF16265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0843BB9-0949-44B8-9A2A-E8DEC09EBBA7}" type="slidenum">
              <a:rPr lang="en-US" smtClean="0"/>
              <a:t>‹#›</a:t>
            </a:fld>
            <a:endParaRPr lang="en-US"/>
          </a:p>
        </p:txBody>
      </p:sp>
    </p:spTree>
    <p:extLst>
      <p:ext uri="{BB962C8B-B14F-4D97-AF65-F5344CB8AC3E}">
        <p14:creationId xmlns:p14="http://schemas.microsoft.com/office/powerpoint/2010/main" val="17803191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B2D9E5-76F4-4D5E-A7A5-20DCF1988ED8}" type="datetimeFigureOut">
              <a:rPr lang="en-US" smtClean="0"/>
              <a:t>1/10/2023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1D14AD-27F5-408D-A6E8-A9722644AC49}" type="slidenum">
              <a:rPr lang="en-US" smtClean="0"/>
              <a:t>‹#›</a:t>
            </a:fld>
            <a:endParaRPr lang="en-US"/>
          </a:p>
        </p:txBody>
      </p:sp>
    </p:spTree>
    <p:extLst>
      <p:ext uri="{BB962C8B-B14F-4D97-AF65-F5344CB8AC3E}">
        <p14:creationId xmlns:p14="http://schemas.microsoft.com/office/powerpoint/2010/main" val="134832081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Volunteers need to feel valued, not just recognized. This webinar focuses on how to gain their input and trust while also improving engagement and outcomes. Join Dana and Todd as we kick-off the new year with a dynamite presentation!</a:t>
            </a:r>
            <a:endParaRPr lang="en-US" dirty="0"/>
          </a:p>
        </p:txBody>
      </p:sp>
      <p:sp>
        <p:nvSpPr>
          <p:cNvPr id="4" name="Slide Number Placeholder 3"/>
          <p:cNvSpPr>
            <a:spLocks noGrp="1"/>
          </p:cNvSpPr>
          <p:nvPr>
            <p:ph type="sldNum" sz="quarter" idx="5"/>
          </p:nvPr>
        </p:nvSpPr>
        <p:spPr/>
        <p:txBody>
          <a:bodyPr/>
          <a:lstStyle/>
          <a:p>
            <a:fld id="{A11D14AD-27F5-408D-A6E8-A9722644AC49}" type="slidenum">
              <a:rPr lang="en-US" smtClean="0"/>
              <a:t>1</a:t>
            </a:fld>
            <a:endParaRPr lang="en-US"/>
          </a:p>
        </p:txBody>
      </p:sp>
    </p:spTree>
    <p:extLst>
      <p:ext uri="{BB962C8B-B14F-4D97-AF65-F5344CB8AC3E}">
        <p14:creationId xmlns:p14="http://schemas.microsoft.com/office/powerpoint/2010/main" val="4010998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Social morale building (informal events / recognition).</a:t>
            </a:r>
          </a:p>
          <a:p>
            <a:r>
              <a:rPr lang="en-US" sz="1200" b="0" i="0" u="none" strike="noStrike" kern="1200" dirty="0">
                <a:solidFill>
                  <a:schemeClr val="tx1"/>
                </a:solidFill>
                <a:effectLst/>
                <a:latin typeface="+mn-lt"/>
                <a:ea typeface="+mn-ea"/>
                <a:cs typeface="+mn-cs"/>
              </a:rPr>
              <a:t>Not everyone wants to be more social, some just want to do their shift and go home, but having the opportunity for “down time” together that is welcoming (not feeling mandatory or like a clique) fosters that sense of belonging, trust, and team morale.  Safely having smaller gatherings in person or online just for fun  - and not only the “One big yearly party” (that may not work for everyone’s schedules) is a good way to create </a:t>
            </a:r>
            <a:r>
              <a:rPr lang="en-US" sz="1200" b="0" i="0" u="none" strike="noStrike" kern="1200" dirty="0" err="1">
                <a:solidFill>
                  <a:schemeClr val="tx1"/>
                </a:solidFill>
                <a:effectLst/>
                <a:latin typeface="+mn-lt"/>
                <a:ea typeface="+mn-ea"/>
                <a:cs typeface="+mn-cs"/>
              </a:rPr>
              <a:t>comraderie</a:t>
            </a:r>
            <a:r>
              <a:rPr lang="en-US" sz="1200" b="0" i="0" u="none" strike="noStrike" kern="1200" dirty="0">
                <a:solidFill>
                  <a:schemeClr val="tx1"/>
                </a:solidFill>
                <a:effectLst/>
                <a:latin typeface="+mn-lt"/>
                <a:ea typeface="+mn-ea"/>
                <a:cs typeface="+mn-cs"/>
              </a:rPr>
              <a:t>.</a:t>
            </a:r>
            <a:endParaRPr lang="en-US" b="0" dirty="0"/>
          </a:p>
        </p:txBody>
      </p:sp>
      <p:sp>
        <p:nvSpPr>
          <p:cNvPr id="4" name="Slide Number Placeholder 3"/>
          <p:cNvSpPr>
            <a:spLocks noGrp="1"/>
          </p:cNvSpPr>
          <p:nvPr>
            <p:ph type="sldNum" sz="quarter" idx="5"/>
          </p:nvPr>
        </p:nvSpPr>
        <p:spPr/>
        <p:txBody>
          <a:bodyPr/>
          <a:lstStyle/>
          <a:p>
            <a:fld id="{A11D14AD-27F5-408D-A6E8-A9722644AC49}" type="slidenum">
              <a:rPr lang="en-US" smtClean="0"/>
              <a:t>10</a:t>
            </a:fld>
            <a:endParaRPr lang="en-US"/>
          </a:p>
        </p:txBody>
      </p:sp>
    </p:spTree>
    <p:extLst>
      <p:ext uri="{BB962C8B-B14F-4D97-AF65-F5344CB8AC3E}">
        <p14:creationId xmlns:p14="http://schemas.microsoft.com/office/powerpoint/2010/main" val="1541439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TODD</a:t>
            </a:r>
          </a:p>
          <a:p>
            <a:r>
              <a:rPr lang="en-US" sz="1200" b="0" i="0" u="none" strike="noStrike" kern="1200" dirty="0">
                <a:solidFill>
                  <a:schemeClr val="tx1"/>
                </a:solidFill>
                <a:effectLst/>
                <a:latin typeface="+mn-lt"/>
                <a:ea typeface="+mn-ea"/>
                <a:cs typeface="+mn-cs"/>
              </a:rPr>
              <a:t>Gamification!</a:t>
            </a:r>
          </a:p>
          <a:p>
            <a:r>
              <a:rPr lang="en-US" sz="1200" b="0" i="0" u="none" strike="noStrike" kern="1200" dirty="0">
                <a:solidFill>
                  <a:schemeClr val="tx1"/>
                </a:solidFill>
                <a:effectLst/>
                <a:latin typeface="+mn-lt"/>
                <a:ea typeface="+mn-ea"/>
                <a:cs typeface="+mn-cs"/>
              </a:rPr>
              <a:t>d. Social morale building (informal events / recognition).</a:t>
            </a:r>
            <a:endParaRPr lang="en-US" dirty="0"/>
          </a:p>
        </p:txBody>
      </p:sp>
      <p:sp>
        <p:nvSpPr>
          <p:cNvPr id="4" name="Slide Number Placeholder 3"/>
          <p:cNvSpPr>
            <a:spLocks noGrp="1"/>
          </p:cNvSpPr>
          <p:nvPr>
            <p:ph type="sldNum" sz="quarter" idx="5"/>
          </p:nvPr>
        </p:nvSpPr>
        <p:spPr/>
        <p:txBody>
          <a:bodyPr/>
          <a:lstStyle/>
          <a:p>
            <a:fld id="{A11D14AD-27F5-408D-A6E8-A9722644AC49}" type="slidenum">
              <a:rPr lang="en-US" smtClean="0"/>
              <a:t>11</a:t>
            </a:fld>
            <a:endParaRPr lang="en-US"/>
          </a:p>
        </p:txBody>
      </p:sp>
    </p:spTree>
    <p:extLst>
      <p:ext uri="{BB962C8B-B14F-4D97-AF65-F5344CB8AC3E}">
        <p14:creationId xmlns:p14="http://schemas.microsoft.com/office/powerpoint/2010/main" val="3558457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DANA</a:t>
            </a:r>
          </a:p>
          <a:p>
            <a:r>
              <a:rPr lang="en-US" dirty="0"/>
              <a:t>Think above and beyond volunteers being thanked in the usual ways; cards, social events, gifts, service pins. Those are all fine, but we all know not everyone shows up for an appreciation party; I usually got about 25-50% attendance, and that was pre-pandemic! Passion is contagious, and “interested is interesting”. Tie everything back to a shared vision for the mission, inspiration and trust that you are all in this (the cause, the team, the work) together!</a:t>
            </a:r>
          </a:p>
        </p:txBody>
      </p:sp>
      <p:sp>
        <p:nvSpPr>
          <p:cNvPr id="4" name="Slide Number Placeholder 3"/>
          <p:cNvSpPr>
            <a:spLocks noGrp="1"/>
          </p:cNvSpPr>
          <p:nvPr>
            <p:ph type="sldNum" sz="quarter" idx="5"/>
          </p:nvPr>
        </p:nvSpPr>
        <p:spPr/>
        <p:txBody>
          <a:bodyPr/>
          <a:lstStyle/>
          <a:p>
            <a:fld id="{A11D14AD-27F5-408D-A6E8-A9722644AC49}" type="slidenum">
              <a:rPr lang="en-US" smtClean="0"/>
              <a:t>12</a:t>
            </a:fld>
            <a:endParaRPr lang="en-US"/>
          </a:p>
        </p:txBody>
      </p:sp>
    </p:spTree>
    <p:extLst>
      <p:ext uri="{BB962C8B-B14F-4D97-AF65-F5344CB8AC3E}">
        <p14:creationId xmlns:p14="http://schemas.microsoft.com/office/powerpoint/2010/main" val="3687408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11D14AD-27F5-408D-A6E8-A9722644AC49}" type="slidenum">
              <a:rPr lang="en-US" smtClean="0"/>
              <a:t>13</a:t>
            </a:fld>
            <a:endParaRPr lang="en-US"/>
          </a:p>
        </p:txBody>
      </p:sp>
    </p:spTree>
    <p:extLst>
      <p:ext uri="{BB962C8B-B14F-4D97-AF65-F5344CB8AC3E}">
        <p14:creationId xmlns:p14="http://schemas.microsoft.com/office/powerpoint/2010/main" val="1810282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5"/>
          </p:nvPr>
        </p:nvSpPr>
        <p:spPr/>
        <p:txBody>
          <a:bodyPr/>
          <a:lstStyle/>
          <a:p>
            <a:fld id="{A11D14AD-27F5-408D-A6E8-A9722644AC49}" type="slidenum">
              <a:rPr lang="en-US" smtClean="0"/>
              <a:t>14</a:t>
            </a:fld>
            <a:endParaRPr lang="en-US"/>
          </a:p>
        </p:txBody>
      </p:sp>
    </p:spTree>
    <p:extLst>
      <p:ext uri="{BB962C8B-B14F-4D97-AF65-F5344CB8AC3E}">
        <p14:creationId xmlns:p14="http://schemas.microsoft.com/office/powerpoint/2010/main" val="1458363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Introduction of presenter(s) and MC</a:t>
            </a:r>
          </a:p>
          <a:p>
            <a:endParaRPr lang="en-US" i="1" dirty="0"/>
          </a:p>
          <a:p>
            <a:r>
              <a:rPr lang="en-US" i="0" dirty="0"/>
              <a:t>Thank you for inviting me to share on today’s topic, and that you to the participants for attending today. We hope that you find the topic useful and applicable to the work you do around volunteerism.</a:t>
            </a:r>
          </a:p>
        </p:txBody>
      </p:sp>
      <p:sp>
        <p:nvSpPr>
          <p:cNvPr id="4" name="Slide Number Placeholder 3"/>
          <p:cNvSpPr>
            <a:spLocks noGrp="1"/>
          </p:cNvSpPr>
          <p:nvPr>
            <p:ph type="sldNum" sz="quarter" idx="5"/>
          </p:nvPr>
        </p:nvSpPr>
        <p:spPr/>
        <p:txBody>
          <a:bodyPr/>
          <a:lstStyle/>
          <a:p>
            <a:fld id="{A11D14AD-27F5-408D-A6E8-A9722644AC49}" type="slidenum">
              <a:rPr lang="en-US" smtClean="0"/>
              <a:t>2</a:t>
            </a:fld>
            <a:endParaRPr lang="en-US"/>
          </a:p>
        </p:txBody>
      </p:sp>
    </p:spTree>
    <p:extLst>
      <p:ext uri="{BB962C8B-B14F-4D97-AF65-F5344CB8AC3E}">
        <p14:creationId xmlns:p14="http://schemas.microsoft.com/office/powerpoint/2010/main" val="4260155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 in chat or Todd can unmute you to talk.</a:t>
            </a:r>
          </a:p>
        </p:txBody>
      </p:sp>
      <p:sp>
        <p:nvSpPr>
          <p:cNvPr id="4" name="Slide Number Placeholder 3"/>
          <p:cNvSpPr>
            <a:spLocks noGrp="1"/>
          </p:cNvSpPr>
          <p:nvPr>
            <p:ph type="sldNum" sz="quarter" idx="5"/>
          </p:nvPr>
        </p:nvSpPr>
        <p:spPr/>
        <p:txBody>
          <a:bodyPr/>
          <a:lstStyle/>
          <a:p>
            <a:fld id="{A11D14AD-27F5-408D-A6E8-A9722644AC49}" type="slidenum">
              <a:rPr lang="en-US" smtClean="0"/>
              <a:t>3</a:t>
            </a:fld>
            <a:endParaRPr lang="en-US"/>
          </a:p>
        </p:txBody>
      </p:sp>
    </p:spTree>
    <p:extLst>
      <p:ext uri="{BB962C8B-B14F-4D97-AF65-F5344CB8AC3E}">
        <p14:creationId xmlns:p14="http://schemas.microsoft.com/office/powerpoint/2010/main" val="4267830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DANA</a:t>
            </a:r>
          </a:p>
          <a:p>
            <a:r>
              <a:rPr lang="en-US" dirty="0"/>
              <a:t>Every moment and interaction with a potential or current volunteer is a chance for building trust, appreciation, and communicating (recognizing) their value and impact. Smiles are free, saying “Thanks”, and co-creating a culture of mutual respect should be standard behavior for any and all team members engaging volunteers(donors, advocates).</a:t>
            </a:r>
          </a:p>
        </p:txBody>
      </p:sp>
      <p:sp>
        <p:nvSpPr>
          <p:cNvPr id="4" name="Slide Number Placeholder 3"/>
          <p:cNvSpPr>
            <a:spLocks noGrp="1"/>
          </p:cNvSpPr>
          <p:nvPr>
            <p:ph type="sldNum" sz="quarter" idx="5"/>
          </p:nvPr>
        </p:nvSpPr>
        <p:spPr/>
        <p:txBody>
          <a:bodyPr/>
          <a:lstStyle/>
          <a:p>
            <a:fld id="{A11D14AD-27F5-408D-A6E8-A9722644AC49}" type="slidenum">
              <a:rPr lang="en-US" smtClean="0"/>
              <a:t>4</a:t>
            </a:fld>
            <a:endParaRPr lang="en-US"/>
          </a:p>
        </p:txBody>
      </p:sp>
    </p:spTree>
    <p:extLst>
      <p:ext uri="{BB962C8B-B14F-4D97-AF65-F5344CB8AC3E}">
        <p14:creationId xmlns:p14="http://schemas.microsoft.com/office/powerpoint/2010/main" val="2214769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Performance Reviews or “annual check in”</a:t>
            </a:r>
          </a:p>
        </p:txBody>
      </p:sp>
      <p:sp>
        <p:nvSpPr>
          <p:cNvPr id="4" name="Slide Number Placeholder 3"/>
          <p:cNvSpPr>
            <a:spLocks noGrp="1"/>
          </p:cNvSpPr>
          <p:nvPr>
            <p:ph type="sldNum" sz="quarter" idx="5"/>
          </p:nvPr>
        </p:nvSpPr>
        <p:spPr/>
        <p:txBody>
          <a:bodyPr/>
          <a:lstStyle/>
          <a:p>
            <a:fld id="{A11D14AD-27F5-408D-A6E8-A9722644AC49}" type="slidenum">
              <a:rPr lang="en-US" smtClean="0"/>
              <a:t>5</a:t>
            </a:fld>
            <a:endParaRPr lang="en-US"/>
          </a:p>
        </p:txBody>
      </p:sp>
    </p:spTree>
    <p:extLst>
      <p:ext uri="{BB962C8B-B14F-4D97-AF65-F5344CB8AC3E}">
        <p14:creationId xmlns:p14="http://schemas.microsoft.com/office/powerpoint/2010/main" val="373391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dirty="0">
                <a:solidFill>
                  <a:schemeClr val="dk1"/>
                </a:solidFill>
                <a:latin typeface="+mn-lt"/>
                <a:ea typeface="Calibri"/>
                <a:cs typeface="Calibri"/>
                <a:sym typeface="Calibri"/>
              </a:rPr>
              <a:t>(Participants answer in chat or unmute to share their volunteer success stories) </a:t>
            </a:r>
          </a:p>
          <a:p>
            <a:r>
              <a:rPr lang="en-US" sz="1200" b="0" i="0" u="none" strike="noStrike" cap="none" dirty="0">
                <a:solidFill>
                  <a:schemeClr val="dk1"/>
                </a:solidFill>
                <a:latin typeface="+mn-lt"/>
                <a:ea typeface="Calibri"/>
                <a:cs typeface="Calibri"/>
                <a:sym typeface="Calibri"/>
              </a:rPr>
              <a:t>People volunteer because they WANT TO! There are as many reasons why they do as there are people on the planet, but the deep down reason is it feels good. Research shows again, and again and again volunteering improves mental and physical health, and generates empathy and stronger social connections. Basic human desires; to belong and to do and feel good.</a:t>
            </a:r>
            <a:endParaRPr lang="en-US" dirty="0"/>
          </a:p>
        </p:txBody>
      </p:sp>
      <p:sp>
        <p:nvSpPr>
          <p:cNvPr id="4" name="Slide Number Placeholder 3"/>
          <p:cNvSpPr>
            <a:spLocks noGrp="1"/>
          </p:cNvSpPr>
          <p:nvPr>
            <p:ph type="sldNum" sz="quarter" idx="5"/>
          </p:nvPr>
        </p:nvSpPr>
        <p:spPr/>
        <p:txBody>
          <a:bodyPr/>
          <a:lstStyle/>
          <a:p>
            <a:fld id="{A11D14AD-27F5-408D-A6E8-A9722644AC49}" type="slidenum">
              <a:rPr lang="en-US" smtClean="0"/>
              <a:t>6</a:t>
            </a:fld>
            <a:endParaRPr lang="en-US"/>
          </a:p>
        </p:txBody>
      </p:sp>
    </p:spTree>
    <p:extLst>
      <p:ext uri="{BB962C8B-B14F-4D97-AF65-F5344CB8AC3E}">
        <p14:creationId xmlns:p14="http://schemas.microsoft.com/office/powerpoint/2010/main" val="2302089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TODD</a:t>
            </a:r>
          </a:p>
          <a:p>
            <a:r>
              <a:rPr lang="en-US" sz="1200" b="1" i="0" u="none" strike="noStrike" kern="1200" dirty="0">
                <a:solidFill>
                  <a:schemeClr val="tx1"/>
                </a:solidFill>
                <a:effectLst/>
                <a:latin typeface="+mn-lt"/>
                <a:ea typeface="+mn-ea"/>
                <a:cs typeface="+mn-cs"/>
              </a:rPr>
              <a:t>Linking volunteers to the value proposition</a:t>
            </a:r>
            <a:r>
              <a:rPr lang="en-US" sz="1200" b="0" i="0" u="none" strike="noStrike" kern="1200" dirty="0">
                <a:solidFill>
                  <a:schemeClr val="tx1"/>
                </a:solidFill>
                <a:effectLst/>
                <a:latin typeface="+mn-lt"/>
                <a:ea typeface="+mn-ea"/>
                <a:cs typeface="+mn-cs"/>
              </a:rPr>
              <a:t>. </a:t>
            </a:r>
          </a:p>
          <a:p>
            <a:r>
              <a:rPr lang="en-US" sz="1200" b="0" i="0" u="none" strike="noStrike" kern="1200" dirty="0">
                <a:solidFill>
                  <a:schemeClr val="tx1"/>
                </a:solidFill>
                <a:effectLst/>
                <a:latin typeface="+mn-lt"/>
                <a:ea typeface="+mn-ea"/>
                <a:cs typeface="+mn-cs"/>
              </a:rPr>
              <a:t>We’ve had previous webinars on data storytelling, aligning funding with Social Determinants of Health and other volunteer impact metrics for internal reporting, and it’s important that volunteers understand how their actions, time, and talent are meaningful to the mission (patients, clients, customers, team, </a:t>
            </a:r>
            <a:r>
              <a:rPr lang="en-US" sz="1200" b="0" i="0" u="none" strike="noStrike" kern="1200" dirty="0" err="1">
                <a:solidFill>
                  <a:schemeClr val="tx1"/>
                </a:solidFill>
                <a:effectLst/>
                <a:latin typeface="+mn-lt"/>
                <a:ea typeface="+mn-ea"/>
                <a:cs typeface="+mn-cs"/>
              </a:rPr>
              <a:t>etc</a:t>
            </a:r>
            <a:r>
              <a:rPr lang="en-US" sz="1200" b="0" i="0" u="none" strike="noStrike" kern="1200" dirty="0">
                <a:solidFill>
                  <a:schemeClr val="tx1"/>
                </a:solidFill>
                <a:effectLst/>
                <a:latin typeface="+mn-lt"/>
                <a:ea typeface="+mn-ea"/>
                <a:cs typeface="+mn-cs"/>
              </a:rPr>
              <a:t>)</a:t>
            </a: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11D14AD-27F5-408D-A6E8-A9722644AC49}" type="slidenum">
              <a:rPr lang="en-US" smtClean="0"/>
              <a:t>7</a:t>
            </a:fld>
            <a:endParaRPr lang="en-US"/>
          </a:p>
        </p:txBody>
      </p:sp>
    </p:spTree>
    <p:extLst>
      <p:ext uri="{BB962C8B-B14F-4D97-AF65-F5344CB8AC3E}">
        <p14:creationId xmlns:p14="http://schemas.microsoft.com/office/powerpoint/2010/main" val="2040955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Communicating process &amp; progress</a:t>
            </a:r>
            <a:r>
              <a:rPr lang="en-US" dirty="0"/>
              <a:t> of plans, projects; Newsletter? Website features? </a:t>
            </a:r>
          </a:p>
        </p:txBody>
      </p:sp>
      <p:sp>
        <p:nvSpPr>
          <p:cNvPr id="4" name="Slide Number Placeholder 3"/>
          <p:cNvSpPr>
            <a:spLocks noGrp="1"/>
          </p:cNvSpPr>
          <p:nvPr>
            <p:ph type="sldNum" sz="quarter" idx="5"/>
          </p:nvPr>
        </p:nvSpPr>
        <p:spPr/>
        <p:txBody>
          <a:bodyPr/>
          <a:lstStyle/>
          <a:p>
            <a:fld id="{A11D14AD-27F5-408D-A6E8-A9722644AC49}" type="slidenum">
              <a:rPr lang="en-US" smtClean="0"/>
              <a:t>8</a:t>
            </a:fld>
            <a:endParaRPr lang="en-US"/>
          </a:p>
        </p:txBody>
      </p:sp>
    </p:spTree>
    <p:extLst>
      <p:ext uri="{BB962C8B-B14F-4D97-AF65-F5344CB8AC3E}">
        <p14:creationId xmlns:p14="http://schemas.microsoft.com/office/powerpoint/2010/main" val="644781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Many volunteers contribute their time to learn new skills that can help them in their career or job search. By providing your volunteers with skill-building value, you can quickly boost morale. Promoting volunteers is another way to make them feel valued, avoid burnout out, and re-spark motivation. You can promote your best volunteers by providing them with more responsibility or suggesting new opportunities and leadership roles to “level up”. Your belief and trust in their abilities is key!</a:t>
            </a:r>
          </a:p>
          <a:p>
            <a:endParaRPr lang="en-US" dirty="0"/>
          </a:p>
        </p:txBody>
      </p:sp>
      <p:sp>
        <p:nvSpPr>
          <p:cNvPr id="4" name="Slide Number Placeholder 3"/>
          <p:cNvSpPr>
            <a:spLocks noGrp="1"/>
          </p:cNvSpPr>
          <p:nvPr>
            <p:ph type="sldNum" sz="quarter" idx="5"/>
          </p:nvPr>
        </p:nvSpPr>
        <p:spPr/>
        <p:txBody>
          <a:bodyPr/>
          <a:lstStyle/>
          <a:p>
            <a:fld id="{A11D14AD-27F5-408D-A6E8-A9722644AC49}" type="slidenum">
              <a:rPr lang="en-US" smtClean="0"/>
              <a:t>9</a:t>
            </a:fld>
            <a:endParaRPr lang="en-US"/>
          </a:p>
        </p:txBody>
      </p:sp>
    </p:spTree>
    <p:extLst>
      <p:ext uri="{BB962C8B-B14F-4D97-AF65-F5344CB8AC3E}">
        <p14:creationId xmlns:p14="http://schemas.microsoft.com/office/powerpoint/2010/main" val="23482915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2FFFB0-C0DE-4B77-ABEF-0ED1D76A9822}"/>
              </a:ext>
            </a:extLst>
          </p:cNvPr>
          <p:cNvSpPr/>
          <p:nvPr userDrawn="1"/>
        </p:nvSpPr>
        <p:spPr>
          <a:xfrm>
            <a:off x="11044844" y="484094"/>
            <a:ext cx="1146629" cy="5154706"/>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D60033C-56A3-4C9B-84A8-33D1E7804C5F}"/>
              </a:ext>
            </a:extLst>
          </p:cNvPr>
          <p:cNvSpPr/>
          <p:nvPr userDrawn="1"/>
        </p:nvSpPr>
        <p:spPr>
          <a:xfrm>
            <a:off x="9423863" y="484094"/>
            <a:ext cx="1545678" cy="5154706"/>
          </a:xfrm>
          <a:prstGeom prst="rect">
            <a:avLst/>
          </a:prstGeom>
          <a:solidFill>
            <a:srgbClr val="001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FFEF9EE-BB9C-4174-AED6-913DA38EFA66}"/>
              </a:ext>
            </a:extLst>
          </p:cNvPr>
          <p:cNvSpPr/>
          <p:nvPr userDrawn="1"/>
        </p:nvSpPr>
        <p:spPr>
          <a:xfrm>
            <a:off x="7802881" y="484094"/>
            <a:ext cx="1545678" cy="5154706"/>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578BEF7-9730-4B53-8377-57B93254B3C7}"/>
              </a:ext>
            </a:extLst>
          </p:cNvPr>
          <p:cNvSpPr/>
          <p:nvPr userDrawn="1"/>
        </p:nvSpPr>
        <p:spPr>
          <a:xfrm>
            <a:off x="0" y="484094"/>
            <a:ext cx="7727576" cy="5154706"/>
          </a:xfrm>
          <a:prstGeom prst="rect">
            <a:avLst/>
          </a:prstGeom>
          <a:solidFill>
            <a:srgbClr val="074E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C792F08-F318-4E8A-A54B-CBA75F25802C}"/>
              </a:ext>
            </a:extLst>
          </p:cNvPr>
          <p:cNvSpPr txBox="1"/>
          <p:nvPr userDrawn="1"/>
        </p:nvSpPr>
        <p:spPr>
          <a:xfrm>
            <a:off x="210590" y="6367262"/>
            <a:ext cx="369085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VSys One – Volunteer Management Solutions</a:t>
            </a:r>
          </a:p>
        </p:txBody>
      </p:sp>
      <p:sp>
        <p:nvSpPr>
          <p:cNvPr id="6" name="Title 5">
            <a:extLst>
              <a:ext uri="{FF2B5EF4-FFF2-40B4-BE49-F238E27FC236}">
                <a16:creationId xmlns:a16="http://schemas.microsoft.com/office/drawing/2014/main" id="{901039A3-FAC6-43AF-A38D-488DD9EF8F9B}"/>
              </a:ext>
            </a:extLst>
          </p:cNvPr>
          <p:cNvSpPr>
            <a:spLocks noGrp="1"/>
          </p:cNvSpPr>
          <p:nvPr>
            <p:ph type="title"/>
          </p:nvPr>
        </p:nvSpPr>
        <p:spPr>
          <a:xfrm>
            <a:off x="375633" y="1947885"/>
            <a:ext cx="7199543" cy="2227123"/>
          </a:xfrm>
        </p:spPr>
        <p:txBody>
          <a:bodyPr>
            <a:normAutofit/>
          </a:bodyPr>
          <a:lstStyle>
            <a:lvl1pPr>
              <a:defRPr sz="4800" b="1">
                <a:solidFill>
                  <a:schemeClr val="bg1"/>
                </a:solidFill>
                <a:latin typeface="+mj-lt"/>
              </a:defRPr>
            </a:lvl1pPr>
          </a:lstStyle>
          <a:p>
            <a:r>
              <a:rPr lang="en-US"/>
              <a:t>Click to edit Master title style</a:t>
            </a:r>
            <a:endParaRPr lang="en-US" dirty="0"/>
          </a:p>
        </p:txBody>
      </p:sp>
      <p:sp>
        <p:nvSpPr>
          <p:cNvPr id="7" name="Rectangle 6">
            <a:extLst>
              <a:ext uri="{FF2B5EF4-FFF2-40B4-BE49-F238E27FC236}">
                <a16:creationId xmlns:a16="http://schemas.microsoft.com/office/drawing/2014/main" id="{87E00ACB-3B57-413D-AF6F-178A512C1025}"/>
              </a:ext>
            </a:extLst>
          </p:cNvPr>
          <p:cNvSpPr/>
          <p:nvPr userDrawn="1"/>
        </p:nvSpPr>
        <p:spPr>
          <a:xfrm>
            <a:off x="-527" y="5710518"/>
            <a:ext cx="12192000" cy="1190784"/>
          </a:xfrm>
          <a:prstGeom prst="rect">
            <a:avLst/>
          </a:prstGeom>
          <a:solidFill>
            <a:srgbClr val="001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pic>
        <p:nvPicPr>
          <p:cNvPr id="13" name="Picture 2" descr="Vsysdude">
            <a:extLst>
              <a:ext uri="{FF2B5EF4-FFF2-40B4-BE49-F238E27FC236}">
                <a16:creationId xmlns:a16="http://schemas.microsoft.com/office/drawing/2014/main" id="{9CAAA70C-E3D1-47B8-858B-A034BF89D65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095273" y="5710518"/>
            <a:ext cx="1045769" cy="104576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5307C831-1ADE-4E3D-9572-D11EE76881BD}"/>
              </a:ext>
            </a:extLst>
          </p:cNvPr>
          <p:cNvSpPr txBox="1"/>
          <p:nvPr userDrawn="1"/>
        </p:nvSpPr>
        <p:spPr>
          <a:xfrm>
            <a:off x="284554" y="5890411"/>
            <a:ext cx="369085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VSys One – Volunteer Management Solutions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 Bespoke Software, Inc.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www.vsysone.com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(800) 517-3943</a:t>
            </a:r>
          </a:p>
        </p:txBody>
      </p:sp>
      <p:sp>
        <p:nvSpPr>
          <p:cNvPr id="11" name="Rectangle 10">
            <a:extLst>
              <a:ext uri="{FF2B5EF4-FFF2-40B4-BE49-F238E27FC236}">
                <a16:creationId xmlns:a16="http://schemas.microsoft.com/office/drawing/2014/main" id="{7D67F133-8B4C-49E5-B531-2B5CC375CE2F}"/>
              </a:ext>
            </a:extLst>
          </p:cNvPr>
          <p:cNvSpPr/>
          <p:nvPr userDrawn="1"/>
        </p:nvSpPr>
        <p:spPr>
          <a:xfrm>
            <a:off x="0" y="0"/>
            <a:ext cx="12192000" cy="406947"/>
          </a:xfrm>
          <a:prstGeom prst="rect">
            <a:avLst/>
          </a:prstGeom>
          <a:solidFill>
            <a:srgbClr val="001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Tree>
    <p:extLst>
      <p:ext uri="{BB962C8B-B14F-4D97-AF65-F5344CB8AC3E}">
        <p14:creationId xmlns:p14="http://schemas.microsoft.com/office/powerpoint/2010/main" val="2539536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2FFFB0-C0DE-4B77-ABEF-0ED1D76A9822}"/>
              </a:ext>
            </a:extLst>
          </p:cNvPr>
          <p:cNvSpPr/>
          <p:nvPr userDrawn="1"/>
        </p:nvSpPr>
        <p:spPr>
          <a:xfrm>
            <a:off x="11044844" y="3325906"/>
            <a:ext cx="1146629" cy="448235"/>
          </a:xfrm>
          <a:prstGeom prst="rect">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D60033C-56A3-4C9B-84A8-33D1E7804C5F}"/>
              </a:ext>
            </a:extLst>
          </p:cNvPr>
          <p:cNvSpPr/>
          <p:nvPr userDrawn="1"/>
        </p:nvSpPr>
        <p:spPr>
          <a:xfrm>
            <a:off x="9423863" y="3325906"/>
            <a:ext cx="1545678" cy="448235"/>
          </a:xfrm>
          <a:prstGeom prst="rect">
            <a:avLst/>
          </a:prstGeom>
          <a:solidFill>
            <a:srgbClr val="001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FFEF9EE-BB9C-4174-AED6-913DA38EFA66}"/>
              </a:ext>
            </a:extLst>
          </p:cNvPr>
          <p:cNvSpPr/>
          <p:nvPr userDrawn="1"/>
        </p:nvSpPr>
        <p:spPr>
          <a:xfrm>
            <a:off x="7802881" y="3325906"/>
            <a:ext cx="1545678" cy="448235"/>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578BEF7-9730-4B53-8377-57B93254B3C7}"/>
              </a:ext>
            </a:extLst>
          </p:cNvPr>
          <p:cNvSpPr/>
          <p:nvPr userDrawn="1"/>
        </p:nvSpPr>
        <p:spPr>
          <a:xfrm>
            <a:off x="0" y="3325906"/>
            <a:ext cx="7727576" cy="448235"/>
          </a:xfrm>
          <a:prstGeom prst="rect">
            <a:avLst/>
          </a:prstGeom>
          <a:solidFill>
            <a:srgbClr val="074E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901039A3-FAC6-43AF-A38D-488DD9EF8F9B}"/>
              </a:ext>
            </a:extLst>
          </p:cNvPr>
          <p:cNvSpPr>
            <a:spLocks noGrp="1"/>
          </p:cNvSpPr>
          <p:nvPr>
            <p:ph type="title"/>
          </p:nvPr>
        </p:nvSpPr>
        <p:spPr>
          <a:xfrm>
            <a:off x="301668" y="2518167"/>
            <a:ext cx="11666214" cy="706582"/>
          </a:xfrm>
        </p:spPr>
        <p:txBody>
          <a:bodyPr>
            <a:normAutofit/>
          </a:bodyPr>
          <a:lstStyle>
            <a:lvl1pPr>
              <a:defRPr sz="3600" b="1">
                <a:solidFill>
                  <a:schemeClr val="tx1"/>
                </a:solidFill>
                <a:latin typeface="+mj-lt"/>
              </a:defRPr>
            </a:lvl1pPr>
          </a:lstStyle>
          <a:p>
            <a:r>
              <a:rPr lang="en-US"/>
              <a:t>Click to edit Master title style</a:t>
            </a:r>
            <a:endParaRPr lang="en-US" dirty="0"/>
          </a:p>
        </p:txBody>
      </p:sp>
      <p:sp>
        <p:nvSpPr>
          <p:cNvPr id="11" name="Rectangle 10">
            <a:extLst>
              <a:ext uri="{FF2B5EF4-FFF2-40B4-BE49-F238E27FC236}">
                <a16:creationId xmlns:a16="http://schemas.microsoft.com/office/drawing/2014/main" id="{C7F41776-4A3A-4F22-9D41-4178B76E27BD}"/>
              </a:ext>
            </a:extLst>
          </p:cNvPr>
          <p:cNvSpPr/>
          <p:nvPr userDrawn="1"/>
        </p:nvSpPr>
        <p:spPr>
          <a:xfrm>
            <a:off x="0" y="6151418"/>
            <a:ext cx="12192000" cy="706582"/>
          </a:xfrm>
          <a:prstGeom prst="rect">
            <a:avLst/>
          </a:prstGeom>
          <a:solidFill>
            <a:srgbClr val="001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12" name="Slide Number Placeholder 4">
            <a:extLst>
              <a:ext uri="{FF2B5EF4-FFF2-40B4-BE49-F238E27FC236}">
                <a16:creationId xmlns:a16="http://schemas.microsoft.com/office/drawing/2014/main" id="{2618E0C2-1B93-4A80-96D6-9091EC3D8901}"/>
              </a:ext>
            </a:extLst>
          </p:cNvPr>
          <p:cNvSpPr>
            <a:spLocks noGrp="1"/>
          </p:cNvSpPr>
          <p:nvPr>
            <p:ph type="sldNum" sz="quarter" idx="12"/>
          </p:nvPr>
        </p:nvSpPr>
        <p:spPr>
          <a:xfrm>
            <a:off x="9678785" y="6365156"/>
            <a:ext cx="1548124" cy="279105"/>
          </a:xfrm>
        </p:spPr>
        <p:txBody>
          <a:bodyPr/>
          <a:lstStyle>
            <a:lvl1pPr algn="r">
              <a:defRPr b="1">
                <a:solidFill>
                  <a:schemeClr val="bg1"/>
                </a:solidFill>
              </a:defRPr>
            </a:lvl1pPr>
          </a:lstStyle>
          <a:p>
            <a:fld id="{0D88F6F9-7AA3-43E3-B62A-9055FA813FDE}" type="slidenum">
              <a:rPr lang="en-US" smtClean="0"/>
              <a:pPr/>
              <a:t>‹#›</a:t>
            </a:fld>
            <a:endParaRPr lang="en-US" dirty="0"/>
          </a:p>
        </p:txBody>
      </p:sp>
      <p:sp>
        <p:nvSpPr>
          <p:cNvPr id="14" name="TextBox 13">
            <a:extLst>
              <a:ext uri="{FF2B5EF4-FFF2-40B4-BE49-F238E27FC236}">
                <a16:creationId xmlns:a16="http://schemas.microsoft.com/office/drawing/2014/main" id="{8987B715-C832-4892-8571-56BEA727E490}"/>
              </a:ext>
            </a:extLst>
          </p:cNvPr>
          <p:cNvSpPr txBox="1"/>
          <p:nvPr userDrawn="1"/>
        </p:nvSpPr>
        <p:spPr>
          <a:xfrm>
            <a:off x="210590" y="6367262"/>
            <a:ext cx="369085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VSys One – Volunteer Management Solutions</a:t>
            </a:r>
          </a:p>
        </p:txBody>
      </p:sp>
      <p:pic>
        <p:nvPicPr>
          <p:cNvPr id="15" name="Picture 2" descr="Vsysdude">
            <a:extLst>
              <a:ext uri="{FF2B5EF4-FFF2-40B4-BE49-F238E27FC236}">
                <a16:creationId xmlns:a16="http://schemas.microsoft.com/office/drawing/2014/main" id="{92823F42-3C5D-415B-9FD1-0B973F4127D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506200" y="6206086"/>
            <a:ext cx="609600" cy="60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328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7E00ACB-3B57-413D-AF6F-178A512C1025}"/>
              </a:ext>
            </a:extLst>
          </p:cNvPr>
          <p:cNvSpPr/>
          <p:nvPr userDrawn="1"/>
        </p:nvSpPr>
        <p:spPr>
          <a:xfrm>
            <a:off x="0" y="6151418"/>
            <a:ext cx="12192000" cy="706582"/>
          </a:xfrm>
          <a:prstGeom prst="rect">
            <a:avLst/>
          </a:prstGeom>
          <a:solidFill>
            <a:srgbClr val="001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4" name="Content Placeholder 3">
            <a:extLst>
              <a:ext uri="{FF2B5EF4-FFF2-40B4-BE49-F238E27FC236}">
                <a16:creationId xmlns:a16="http://schemas.microsoft.com/office/drawing/2014/main" id="{F4D8B0A0-A5CA-47D2-AA58-6115C445EDC0}"/>
              </a:ext>
            </a:extLst>
          </p:cNvPr>
          <p:cNvSpPr>
            <a:spLocks noGrp="1"/>
          </p:cNvSpPr>
          <p:nvPr>
            <p:ph sz="quarter" idx="13"/>
          </p:nvPr>
        </p:nvSpPr>
        <p:spPr>
          <a:xfrm>
            <a:off x="304800" y="1230713"/>
            <a:ext cx="11618259" cy="4630691"/>
          </a:xfrm>
        </p:spPr>
        <p:txBody>
          <a:bodyPr>
            <a:noAutofit/>
          </a:bodyPr>
          <a:lstStyle>
            <a:lvl1pPr marL="0" indent="0">
              <a:buNone/>
              <a:defRPr sz="2000"/>
            </a:lvl1pPr>
            <a:lvl2pPr marL="457200" indent="0">
              <a:buNone/>
              <a:defRPr/>
            </a:lvl2pPr>
          </a:lstStyle>
          <a:p>
            <a:pPr lvl="0"/>
            <a:r>
              <a:rPr lang="en-US"/>
              <a:t>Edit Master text styles</a:t>
            </a:r>
          </a:p>
        </p:txBody>
      </p:sp>
      <p:sp>
        <p:nvSpPr>
          <p:cNvPr id="9" name="Slide Number Placeholder 4">
            <a:extLst>
              <a:ext uri="{FF2B5EF4-FFF2-40B4-BE49-F238E27FC236}">
                <a16:creationId xmlns:a16="http://schemas.microsoft.com/office/drawing/2014/main" id="{D58F73ED-BA52-4403-87A6-3FF941547747}"/>
              </a:ext>
            </a:extLst>
          </p:cNvPr>
          <p:cNvSpPr>
            <a:spLocks noGrp="1"/>
          </p:cNvSpPr>
          <p:nvPr>
            <p:ph type="sldNum" sz="quarter" idx="12"/>
          </p:nvPr>
        </p:nvSpPr>
        <p:spPr>
          <a:xfrm>
            <a:off x="9678785" y="6365156"/>
            <a:ext cx="1548124" cy="279105"/>
          </a:xfrm>
        </p:spPr>
        <p:txBody>
          <a:bodyPr/>
          <a:lstStyle>
            <a:lvl1pPr algn="r">
              <a:defRPr b="1">
                <a:solidFill>
                  <a:schemeClr val="bg1"/>
                </a:solidFill>
              </a:defRPr>
            </a:lvl1pPr>
          </a:lstStyle>
          <a:p>
            <a:fld id="{0D88F6F9-7AA3-43E3-B62A-9055FA813FDE}" type="slidenum">
              <a:rPr lang="en-US" smtClean="0"/>
              <a:pPr/>
              <a:t>‹#›</a:t>
            </a:fld>
            <a:endParaRPr lang="en-US" dirty="0"/>
          </a:p>
        </p:txBody>
      </p:sp>
      <p:sp>
        <p:nvSpPr>
          <p:cNvPr id="3" name="TextBox 2">
            <a:extLst>
              <a:ext uri="{FF2B5EF4-FFF2-40B4-BE49-F238E27FC236}">
                <a16:creationId xmlns:a16="http://schemas.microsoft.com/office/drawing/2014/main" id="{AC792F08-F318-4E8A-A54B-CBA75F25802C}"/>
              </a:ext>
            </a:extLst>
          </p:cNvPr>
          <p:cNvSpPr txBox="1"/>
          <p:nvPr userDrawn="1"/>
        </p:nvSpPr>
        <p:spPr>
          <a:xfrm>
            <a:off x="210590" y="6367262"/>
            <a:ext cx="369085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VSys One – Volunteer Management Solutions</a:t>
            </a:r>
          </a:p>
        </p:txBody>
      </p:sp>
      <p:pic>
        <p:nvPicPr>
          <p:cNvPr id="13" name="Picture 2" descr="Vsysdude">
            <a:extLst>
              <a:ext uri="{FF2B5EF4-FFF2-40B4-BE49-F238E27FC236}">
                <a16:creationId xmlns:a16="http://schemas.microsoft.com/office/drawing/2014/main" id="{9CAAA70C-E3D1-47B8-858B-A034BF89D65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506200" y="6206086"/>
            <a:ext cx="609600" cy="60960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335ABE1A-3BCD-44E0-B678-3308A12FD591}"/>
              </a:ext>
            </a:extLst>
          </p:cNvPr>
          <p:cNvGrpSpPr/>
          <p:nvPr userDrawn="1"/>
        </p:nvGrpSpPr>
        <p:grpSpPr>
          <a:xfrm>
            <a:off x="0" y="996593"/>
            <a:ext cx="12192000" cy="0"/>
            <a:chOff x="0" y="756459"/>
            <a:chExt cx="12192000" cy="0"/>
          </a:xfrm>
        </p:grpSpPr>
        <p:cxnSp>
          <p:nvCxnSpPr>
            <p:cNvPr id="15" name="Straight Connector 14">
              <a:extLst>
                <a:ext uri="{FF2B5EF4-FFF2-40B4-BE49-F238E27FC236}">
                  <a16:creationId xmlns:a16="http://schemas.microsoft.com/office/drawing/2014/main" id="{D60F44E8-EC91-49C4-B90C-23FE76244E7A}"/>
                </a:ext>
              </a:extLst>
            </p:cNvPr>
            <p:cNvCxnSpPr>
              <a:cxnSpLocks/>
            </p:cNvCxnSpPr>
            <p:nvPr userDrawn="1"/>
          </p:nvCxnSpPr>
          <p:spPr>
            <a:xfrm>
              <a:off x="0" y="756459"/>
              <a:ext cx="12192000" cy="0"/>
            </a:xfrm>
            <a:prstGeom prst="line">
              <a:avLst/>
            </a:prstGeom>
            <a:ln w="571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229024C-0CC8-4C8D-BB91-FD4A227AC00B}"/>
                </a:ext>
              </a:extLst>
            </p:cNvPr>
            <p:cNvCxnSpPr>
              <a:cxnSpLocks/>
            </p:cNvCxnSpPr>
            <p:nvPr userDrawn="1"/>
          </p:nvCxnSpPr>
          <p:spPr>
            <a:xfrm>
              <a:off x="0" y="756459"/>
              <a:ext cx="11019905" cy="0"/>
            </a:xfrm>
            <a:prstGeom prst="line">
              <a:avLst/>
            </a:prstGeom>
            <a:ln w="57150">
              <a:solidFill>
                <a:srgbClr val="07213D"/>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9833969-AB37-4241-A33D-6E1978C58503}"/>
                </a:ext>
              </a:extLst>
            </p:cNvPr>
            <p:cNvCxnSpPr>
              <a:cxnSpLocks/>
            </p:cNvCxnSpPr>
            <p:nvPr userDrawn="1"/>
          </p:nvCxnSpPr>
          <p:spPr>
            <a:xfrm>
              <a:off x="0" y="756459"/>
              <a:ext cx="9423862" cy="0"/>
            </a:xfrm>
            <a:prstGeom prst="line">
              <a:avLst/>
            </a:prstGeom>
            <a:ln w="57150">
              <a:solidFill>
                <a:srgbClr val="FF93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E76845C-63E4-4B3E-8887-C47249F836CF}"/>
                </a:ext>
              </a:extLst>
            </p:cNvPr>
            <p:cNvCxnSpPr>
              <a:cxnSpLocks/>
            </p:cNvCxnSpPr>
            <p:nvPr userDrawn="1"/>
          </p:nvCxnSpPr>
          <p:spPr>
            <a:xfrm>
              <a:off x="0" y="756459"/>
              <a:ext cx="7802880" cy="0"/>
            </a:xfrm>
            <a:prstGeom prst="line">
              <a:avLst/>
            </a:prstGeom>
            <a:ln w="57150">
              <a:solidFill>
                <a:srgbClr val="074E8F"/>
              </a:solidFill>
            </a:ln>
          </p:spPr>
          <p:style>
            <a:lnRef idx="1">
              <a:schemeClr val="accent1"/>
            </a:lnRef>
            <a:fillRef idx="0">
              <a:schemeClr val="accent1"/>
            </a:fillRef>
            <a:effectRef idx="0">
              <a:schemeClr val="accent1"/>
            </a:effectRef>
            <a:fontRef idx="minor">
              <a:schemeClr val="tx1"/>
            </a:fontRef>
          </p:style>
        </p:cxnSp>
      </p:grpSp>
      <p:sp>
        <p:nvSpPr>
          <p:cNvPr id="8" name="Title 7">
            <a:extLst>
              <a:ext uri="{FF2B5EF4-FFF2-40B4-BE49-F238E27FC236}">
                <a16:creationId xmlns:a16="http://schemas.microsoft.com/office/drawing/2014/main" id="{944D435D-F630-4327-A038-34D7C7EBD34E}"/>
              </a:ext>
            </a:extLst>
          </p:cNvPr>
          <p:cNvSpPr>
            <a:spLocks noGrp="1"/>
          </p:cNvSpPr>
          <p:nvPr>
            <p:ph type="title"/>
          </p:nvPr>
        </p:nvSpPr>
        <p:spPr>
          <a:xfrm>
            <a:off x="304800" y="277917"/>
            <a:ext cx="10515600" cy="582695"/>
          </a:xfrm>
        </p:spPr>
        <p:txBody>
          <a:bodyPr/>
          <a:lstStyle/>
          <a:p>
            <a:r>
              <a:rPr lang="en-US"/>
              <a:t>Click to edit Master title style</a:t>
            </a:r>
          </a:p>
        </p:txBody>
      </p:sp>
    </p:spTree>
    <p:extLst>
      <p:ext uri="{BB962C8B-B14F-4D97-AF65-F5344CB8AC3E}">
        <p14:creationId xmlns:p14="http://schemas.microsoft.com/office/powerpoint/2010/main" val="291358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E71FC-9B23-4FAA-8788-A814954A4F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4922C7-9802-49BE-82FB-9DE4C4A3105A}"/>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F49E30C6-F2C7-43E5-943D-CD73AA90DE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C98E13-4B42-4A04-90A6-6F5A3F097148}"/>
              </a:ext>
            </a:extLst>
          </p:cNvPr>
          <p:cNvSpPr>
            <a:spLocks noGrp="1"/>
          </p:cNvSpPr>
          <p:nvPr>
            <p:ph type="sldNum" sz="quarter" idx="12"/>
          </p:nvPr>
        </p:nvSpPr>
        <p:spPr/>
        <p:txBody>
          <a:bodyPr/>
          <a:lstStyle/>
          <a:p>
            <a:fld id="{3BF14411-7CDE-47F2-81FB-05BB0CABFAD8}" type="slidenum">
              <a:rPr lang="en-US" smtClean="0"/>
              <a:t>‹#›</a:t>
            </a:fld>
            <a:endParaRPr lang="en-US"/>
          </a:p>
        </p:txBody>
      </p:sp>
    </p:spTree>
    <p:extLst>
      <p:ext uri="{BB962C8B-B14F-4D97-AF65-F5344CB8AC3E}">
        <p14:creationId xmlns:p14="http://schemas.microsoft.com/office/powerpoint/2010/main" val="26517231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AFED53-9A29-4AB6-A4FA-4B3D2E5EB7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E54E79-F2A6-4AFA-9365-E9269B8416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D25DA4-4DFA-4E18-A16A-FF70FBA4E6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70BAE8D5-EA13-45D1-A76F-7D75610C47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C49EC8-6FD6-4859-9388-9D6C13F727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F14411-7CDE-47F2-81FB-05BB0CABFAD8}" type="slidenum">
              <a:rPr lang="en-US" smtClean="0"/>
              <a:t>‹#›</a:t>
            </a:fld>
            <a:endParaRPr lang="en-US"/>
          </a:p>
        </p:txBody>
      </p:sp>
    </p:spTree>
    <p:extLst>
      <p:ext uri="{BB962C8B-B14F-4D97-AF65-F5344CB8AC3E}">
        <p14:creationId xmlns:p14="http://schemas.microsoft.com/office/powerpoint/2010/main" val="1784407548"/>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5" r:id="rId3"/>
    <p:sldLayoutId id="2147483654"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0460E1C-DF56-4963-845E-DF312576871A}"/>
              </a:ext>
            </a:extLst>
          </p:cNvPr>
          <p:cNvSpPr>
            <a:spLocks noGrp="1"/>
          </p:cNvSpPr>
          <p:nvPr>
            <p:ph type="title"/>
          </p:nvPr>
        </p:nvSpPr>
        <p:spPr>
          <a:xfrm>
            <a:off x="270125" y="1983054"/>
            <a:ext cx="7199543" cy="2227123"/>
          </a:xfrm>
        </p:spPr>
        <p:txBody>
          <a:bodyPr>
            <a:normAutofit/>
          </a:bodyPr>
          <a:lstStyle/>
          <a:p>
            <a:pPr algn="ctr"/>
            <a:r>
              <a:rPr lang="en-US" sz="3600" dirty="0"/>
              <a:t>VSys Voices:</a:t>
            </a:r>
            <a:br>
              <a:rPr lang="en-US" sz="3200" b="0" dirty="0"/>
            </a:br>
            <a:r>
              <a:rPr lang="en-US" sz="2800" b="0" dirty="0"/>
              <a:t>The Value of Volunteer Recognition for Morale</a:t>
            </a:r>
            <a:endParaRPr lang="en-US" sz="2800" dirty="0"/>
          </a:p>
        </p:txBody>
      </p:sp>
    </p:spTree>
    <p:extLst>
      <p:ext uri="{BB962C8B-B14F-4D97-AF65-F5344CB8AC3E}">
        <p14:creationId xmlns:p14="http://schemas.microsoft.com/office/powerpoint/2010/main" val="2491259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1C4886-AE91-4F16-ACD7-04ADC0AE6AE5}"/>
              </a:ext>
            </a:extLst>
          </p:cNvPr>
          <p:cNvSpPr>
            <a:spLocks noGrp="1"/>
          </p:cNvSpPr>
          <p:nvPr>
            <p:ph type="sldNum" sz="quarter" idx="12"/>
          </p:nvPr>
        </p:nvSpPr>
        <p:spPr/>
        <p:txBody>
          <a:bodyPr/>
          <a:lstStyle/>
          <a:p>
            <a:fld id="{0D88F6F9-7AA3-43E3-B62A-9055FA813FDE}" type="slidenum">
              <a:rPr lang="en-US" smtClean="0"/>
              <a:pPr/>
              <a:t>10</a:t>
            </a:fld>
            <a:endParaRPr lang="en-US" dirty="0"/>
          </a:p>
        </p:txBody>
      </p:sp>
      <p:sp>
        <p:nvSpPr>
          <p:cNvPr id="6" name="Title 5">
            <a:extLst>
              <a:ext uri="{FF2B5EF4-FFF2-40B4-BE49-F238E27FC236}">
                <a16:creationId xmlns:a16="http://schemas.microsoft.com/office/drawing/2014/main" id="{A2357CE9-60BB-49B2-AB37-539C637510E6}"/>
              </a:ext>
            </a:extLst>
          </p:cNvPr>
          <p:cNvSpPr>
            <a:spLocks noGrp="1"/>
          </p:cNvSpPr>
          <p:nvPr>
            <p:ph type="title"/>
          </p:nvPr>
        </p:nvSpPr>
        <p:spPr>
          <a:xfrm>
            <a:off x="304800" y="648018"/>
            <a:ext cx="10515600" cy="582695"/>
          </a:xfrm>
        </p:spPr>
        <p:txBody>
          <a:bodyPr>
            <a:normAutofit fontScale="90000"/>
          </a:bodyPr>
          <a:lstStyle/>
          <a:p>
            <a:r>
              <a:rPr lang="en-US" dirty="0">
                <a:solidFill>
                  <a:srgbClr val="424242"/>
                </a:solidFill>
                <a:ea typeface="Calibri"/>
                <a:cs typeface="Calibri"/>
                <a:sym typeface="Calibri"/>
              </a:rPr>
              <a:t>Social Fun &amp; Morale</a:t>
            </a:r>
            <a:br>
              <a:rPr lang="en-US" dirty="0">
                <a:solidFill>
                  <a:srgbClr val="424242"/>
                </a:solidFill>
                <a:ea typeface="Calibri"/>
                <a:cs typeface="Calibri"/>
                <a:sym typeface="Calibri"/>
              </a:rPr>
            </a:br>
            <a:endParaRPr lang="en-US" dirty="0"/>
          </a:p>
        </p:txBody>
      </p:sp>
      <p:pic>
        <p:nvPicPr>
          <p:cNvPr id="8" name="Picture 7">
            <a:extLst>
              <a:ext uri="{FF2B5EF4-FFF2-40B4-BE49-F238E27FC236}">
                <a16:creationId xmlns:a16="http://schemas.microsoft.com/office/drawing/2014/main" id="{04A981B7-3F57-EB4C-962B-CF5F5AFB9C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879" y="1624465"/>
            <a:ext cx="11356242" cy="3776454"/>
          </a:xfrm>
          <a:prstGeom prst="rect">
            <a:avLst/>
          </a:prstGeom>
        </p:spPr>
      </p:pic>
    </p:spTree>
    <p:extLst>
      <p:ext uri="{BB962C8B-B14F-4D97-AF65-F5344CB8AC3E}">
        <p14:creationId xmlns:p14="http://schemas.microsoft.com/office/powerpoint/2010/main" val="1771022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BE82DB6-8ECB-4648-B4C3-B1C143C651B9}"/>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434206" y="1132342"/>
            <a:ext cx="5501594" cy="4797348"/>
          </a:xfrm>
        </p:spPr>
      </p:pic>
      <p:sp>
        <p:nvSpPr>
          <p:cNvPr id="3" name="Slide Number Placeholder 2">
            <a:extLst>
              <a:ext uri="{FF2B5EF4-FFF2-40B4-BE49-F238E27FC236}">
                <a16:creationId xmlns:a16="http://schemas.microsoft.com/office/drawing/2014/main" id="{851C4886-AE91-4F16-ACD7-04ADC0AE6AE5}"/>
              </a:ext>
            </a:extLst>
          </p:cNvPr>
          <p:cNvSpPr>
            <a:spLocks noGrp="1"/>
          </p:cNvSpPr>
          <p:nvPr>
            <p:ph type="sldNum" sz="quarter" idx="12"/>
          </p:nvPr>
        </p:nvSpPr>
        <p:spPr/>
        <p:txBody>
          <a:bodyPr/>
          <a:lstStyle/>
          <a:p>
            <a:fld id="{0D88F6F9-7AA3-43E3-B62A-9055FA813FDE}" type="slidenum">
              <a:rPr lang="en-US" smtClean="0"/>
              <a:pPr/>
              <a:t>11</a:t>
            </a:fld>
            <a:endParaRPr lang="en-US" dirty="0"/>
          </a:p>
        </p:txBody>
      </p:sp>
      <p:sp>
        <p:nvSpPr>
          <p:cNvPr id="6" name="Title 5">
            <a:extLst>
              <a:ext uri="{FF2B5EF4-FFF2-40B4-BE49-F238E27FC236}">
                <a16:creationId xmlns:a16="http://schemas.microsoft.com/office/drawing/2014/main" id="{A2357CE9-60BB-49B2-AB37-539C637510E6}"/>
              </a:ext>
            </a:extLst>
          </p:cNvPr>
          <p:cNvSpPr>
            <a:spLocks noGrp="1"/>
          </p:cNvSpPr>
          <p:nvPr>
            <p:ph type="title"/>
          </p:nvPr>
        </p:nvSpPr>
        <p:spPr>
          <a:xfrm>
            <a:off x="316523" y="528140"/>
            <a:ext cx="10515600" cy="582695"/>
          </a:xfrm>
        </p:spPr>
        <p:txBody>
          <a:bodyPr>
            <a:normAutofit fontScale="90000"/>
          </a:bodyPr>
          <a:lstStyle/>
          <a:p>
            <a:r>
              <a:rPr lang="en-US" dirty="0">
                <a:solidFill>
                  <a:srgbClr val="424242"/>
                </a:solidFill>
                <a:ea typeface="Calibri"/>
                <a:cs typeface="Calibri"/>
                <a:sym typeface="Calibri"/>
              </a:rPr>
              <a:t>Gamification </a:t>
            </a:r>
            <a:br>
              <a:rPr lang="en-US" dirty="0">
                <a:solidFill>
                  <a:srgbClr val="424242"/>
                </a:solidFill>
                <a:ea typeface="Calibri"/>
                <a:cs typeface="Calibri"/>
                <a:sym typeface="Calibri"/>
              </a:rPr>
            </a:br>
            <a:endParaRPr lang="en-US" dirty="0"/>
          </a:p>
        </p:txBody>
      </p:sp>
      <p:sp>
        <p:nvSpPr>
          <p:cNvPr id="2" name="Rectangle 1">
            <a:extLst>
              <a:ext uri="{FF2B5EF4-FFF2-40B4-BE49-F238E27FC236}">
                <a16:creationId xmlns:a16="http://schemas.microsoft.com/office/drawing/2014/main" id="{A904697F-0FEE-B840-9114-281A6D82CD2B}"/>
              </a:ext>
            </a:extLst>
          </p:cNvPr>
          <p:cNvSpPr/>
          <p:nvPr/>
        </p:nvSpPr>
        <p:spPr>
          <a:xfrm>
            <a:off x="747639" y="1720840"/>
            <a:ext cx="5243728" cy="3416320"/>
          </a:xfrm>
          <a:prstGeom prst="rect">
            <a:avLst/>
          </a:prstGeom>
        </p:spPr>
        <p:txBody>
          <a:bodyPr wrap="square">
            <a:spAutoFit/>
          </a:bodyPr>
          <a:lstStyle/>
          <a:p>
            <a:pPr marL="514350" indent="-514350">
              <a:buFont typeface="+mj-lt"/>
              <a:buAutoNum type="arabicPeriod"/>
            </a:pPr>
            <a:r>
              <a:rPr lang="en-US" sz="2400" dirty="0">
                <a:solidFill>
                  <a:schemeClr val="tx2"/>
                </a:solidFill>
                <a:latin typeface="Arial" panose="020B0604020202020204" pitchFamily="34" charset="0"/>
                <a:cs typeface="Arial" panose="020B0604020202020204" pitchFamily="34" charset="0"/>
              </a:rPr>
              <a:t>Engagement</a:t>
            </a:r>
          </a:p>
          <a:p>
            <a:pPr marL="514350" indent="-514350">
              <a:buFont typeface="+mj-lt"/>
              <a:buAutoNum type="arabicPeriod"/>
            </a:pPr>
            <a:r>
              <a:rPr lang="en-US" sz="2400" dirty="0">
                <a:solidFill>
                  <a:schemeClr val="tx2"/>
                </a:solidFill>
                <a:latin typeface="Arial" panose="020B0604020202020204" pitchFamily="34" charset="0"/>
                <a:cs typeface="Arial" panose="020B0604020202020204" pitchFamily="34" charset="0"/>
              </a:rPr>
              <a:t>Learning</a:t>
            </a:r>
          </a:p>
          <a:p>
            <a:pPr marL="514350" indent="-514350">
              <a:buFont typeface="+mj-lt"/>
              <a:buAutoNum type="arabicPeriod"/>
            </a:pPr>
            <a:r>
              <a:rPr lang="en-US" sz="2400" dirty="0">
                <a:solidFill>
                  <a:schemeClr val="tx2"/>
                </a:solidFill>
                <a:latin typeface="Arial" panose="020B0604020202020204" pitchFamily="34" charset="0"/>
                <a:cs typeface="Arial" panose="020B0604020202020204" pitchFamily="34" charset="0"/>
              </a:rPr>
              <a:t>Challenge</a:t>
            </a:r>
          </a:p>
          <a:p>
            <a:pPr marL="514350" indent="-514350">
              <a:buFont typeface="+mj-lt"/>
              <a:buAutoNum type="arabicPeriod"/>
            </a:pPr>
            <a:r>
              <a:rPr lang="en-US" sz="2400" dirty="0">
                <a:solidFill>
                  <a:schemeClr val="tx2"/>
                </a:solidFill>
                <a:latin typeface="Arial" panose="020B0604020202020204" pitchFamily="34" charset="0"/>
                <a:cs typeface="Arial" panose="020B0604020202020204" pitchFamily="34" charset="0"/>
              </a:rPr>
              <a:t>Skill</a:t>
            </a:r>
          </a:p>
          <a:p>
            <a:pPr marL="514350" indent="-514350">
              <a:buFont typeface="+mj-lt"/>
              <a:buAutoNum type="arabicPeriod"/>
            </a:pPr>
            <a:r>
              <a:rPr lang="en-US" sz="2400" dirty="0">
                <a:solidFill>
                  <a:schemeClr val="tx2"/>
                </a:solidFill>
                <a:latin typeface="Arial" panose="020B0604020202020204" pitchFamily="34" charset="0"/>
                <a:cs typeface="Arial" panose="020B0604020202020204" pitchFamily="34" charset="0"/>
              </a:rPr>
              <a:t>Reward</a:t>
            </a:r>
          </a:p>
          <a:p>
            <a:pPr marL="514350" indent="-514350">
              <a:buFont typeface="+mj-lt"/>
              <a:buAutoNum type="arabicPeriod"/>
            </a:pPr>
            <a:r>
              <a:rPr lang="en-US" sz="2400" dirty="0">
                <a:solidFill>
                  <a:schemeClr val="tx2"/>
                </a:solidFill>
                <a:latin typeface="Arial" panose="020B0604020202020204" pitchFamily="34" charset="0"/>
                <a:cs typeface="Arial" panose="020B0604020202020204" pitchFamily="34" charset="0"/>
              </a:rPr>
              <a:t>Achievement</a:t>
            </a:r>
          </a:p>
          <a:p>
            <a:pPr marL="514350" indent="-514350">
              <a:buFont typeface="+mj-lt"/>
              <a:buAutoNum type="arabicPeriod"/>
            </a:pPr>
            <a:r>
              <a:rPr lang="en-US" sz="2400" dirty="0">
                <a:solidFill>
                  <a:schemeClr val="tx2"/>
                </a:solidFill>
                <a:latin typeface="Arial" panose="020B0604020202020204" pitchFamily="34" charset="0"/>
                <a:cs typeface="Arial" panose="020B0604020202020204" pitchFamily="34" charset="0"/>
              </a:rPr>
              <a:t>Goals</a:t>
            </a:r>
          </a:p>
          <a:p>
            <a:pPr marL="514350" indent="-514350">
              <a:buFont typeface="+mj-lt"/>
              <a:buAutoNum type="arabicPeriod"/>
            </a:pPr>
            <a:r>
              <a:rPr lang="en-US" sz="2400" dirty="0">
                <a:solidFill>
                  <a:schemeClr val="tx2"/>
                </a:solidFill>
                <a:latin typeface="Arial" panose="020B0604020202020204" pitchFamily="34" charset="0"/>
                <a:cs typeface="Arial" panose="020B0604020202020204" pitchFamily="34" charset="0"/>
              </a:rPr>
              <a:t>Organizational Productivity(Increased Capacity) </a:t>
            </a:r>
          </a:p>
        </p:txBody>
      </p:sp>
    </p:spTree>
    <p:extLst>
      <p:ext uri="{BB962C8B-B14F-4D97-AF65-F5344CB8AC3E}">
        <p14:creationId xmlns:p14="http://schemas.microsoft.com/office/powerpoint/2010/main" val="3917474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A8BE3C4-50D2-5A40-8085-6AD896C26151}"/>
              </a:ext>
            </a:extLst>
          </p:cNvPr>
          <p:cNvPicPr>
            <a:picLocks noGrp="1" noChangeAspect="1"/>
          </p:cNvPicPr>
          <p:nvPr>
            <p:ph sz="quarter" idx="13"/>
          </p:nvPr>
        </p:nvPicPr>
        <p:blipFill rotWithShape="1">
          <a:blip r:embed="rId3">
            <a:extLst>
              <a:ext uri="{28A0092B-C50C-407E-A947-70E740481C1C}">
                <a14:useLocalDpi xmlns:a14="http://schemas.microsoft.com/office/drawing/2010/main" val="0"/>
              </a:ext>
            </a:extLst>
          </a:blip>
          <a:srcRect l="12057" r="7537"/>
          <a:stretch/>
        </p:blipFill>
        <p:spPr>
          <a:xfrm>
            <a:off x="6811771" y="1480931"/>
            <a:ext cx="5090825" cy="4223316"/>
          </a:xfrm>
        </p:spPr>
      </p:pic>
      <p:sp>
        <p:nvSpPr>
          <p:cNvPr id="3" name="Slide Number Placeholder 2">
            <a:extLst>
              <a:ext uri="{FF2B5EF4-FFF2-40B4-BE49-F238E27FC236}">
                <a16:creationId xmlns:a16="http://schemas.microsoft.com/office/drawing/2014/main" id="{851C4886-AE91-4F16-ACD7-04ADC0AE6AE5}"/>
              </a:ext>
            </a:extLst>
          </p:cNvPr>
          <p:cNvSpPr>
            <a:spLocks noGrp="1"/>
          </p:cNvSpPr>
          <p:nvPr>
            <p:ph type="sldNum" sz="quarter" idx="12"/>
          </p:nvPr>
        </p:nvSpPr>
        <p:spPr/>
        <p:txBody>
          <a:bodyPr/>
          <a:lstStyle/>
          <a:p>
            <a:fld id="{0D88F6F9-7AA3-43E3-B62A-9055FA813FDE}" type="slidenum">
              <a:rPr lang="en-US" smtClean="0"/>
              <a:pPr/>
              <a:t>12</a:t>
            </a:fld>
            <a:endParaRPr lang="en-US" dirty="0"/>
          </a:p>
        </p:txBody>
      </p:sp>
      <p:sp>
        <p:nvSpPr>
          <p:cNvPr id="6" name="Title 5">
            <a:extLst>
              <a:ext uri="{FF2B5EF4-FFF2-40B4-BE49-F238E27FC236}">
                <a16:creationId xmlns:a16="http://schemas.microsoft.com/office/drawing/2014/main" id="{A2357CE9-60BB-49B2-AB37-539C637510E6}"/>
              </a:ext>
            </a:extLst>
          </p:cNvPr>
          <p:cNvSpPr>
            <a:spLocks noGrp="1"/>
          </p:cNvSpPr>
          <p:nvPr>
            <p:ph type="title"/>
          </p:nvPr>
        </p:nvSpPr>
        <p:spPr>
          <a:xfrm>
            <a:off x="304800" y="396142"/>
            <a:ext cx="10515600" cy="582695"/>
          </a:xfrm>
        </p:spPr>
        <p:txBody>
          <a:bodyPr>
            <a:normAutofit fontScale="90000"/>
          </a:bodyPr>
          <a:lstStyle/>
          <a:p>
            <a:r>
              <a:rPr lang="en-US" dirty="0"/>
              <a:t>Vision &amp; Inspiration</a:t>
            </a:r>
          </a:p>
        </p:txBody>
      </p:sp>
      <p:pic>
        <p:nvPicPr>
          <p:cNvPr id="8" name="Picture 7">
            <a:extLst>
              <a:ext uri="{FF2B5EF4-FFF2-40B4-BE49-F238E27FC236}">
                <a16:creationId xmlns:a16="http://schemas.microsoft.com/office/drawing/2014/main" id="{C01A6214-77CC-7D47-8AD0-44CD2A336F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556" y="1481482"/>
            <a:ext cx="6042980" cy="4222765"/>
          </a:xfrm>
          <a:prstGeom prst="rect">
            <a:avLst/>
          </a:prstGeom>
        </p:spPr>
      </p:pic>
    </p:spTree>
    <p:extLst>
      <p:ext uri="{BB962C8B-B14F-4D97-AF65-F5344CB8AC3E}">
        <p14:creationId xmlns:p14="http://schemas.microsoft.com/office/powerpoint/2010/main" val="38343531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3C0E3DF-281A-4D92-B533-D6B396A95287}"/>
              </a:ext>
            </a:extLst>
          </p:cNvPr>
          <p:cNvSpPr>
            <a:spLocks noGrp="1"/>
          </p:cNvSpPr>
          <p:nvPr>
            <p:ph type="title"/>
          </p:nvPr>
        </p:nvSpPr>
        <p:spPr>
          <a:xfrm>
            <a:off x="178838" y="2845713"/>
            <a:ext cx="11666214" cy="706582"/>
          </a:xfrm>
        </p:spPr>
        <p:txBody>
          <a:bodyPr>
            <a:normAutofit fontScale="90000"/>
          </a:bodyPr>
          <a:lstStyle/>
          <a:p>
            <a:r>
              <a:rPr lang="en-US" dirty="0"/>
              <a:t>Open Discussion: Brainstorm &amp; Troubleshoot</a:t>
            </a:r>
            <a:br>
              <a:rPr lang="en-US" dirty="0"/>
            </a:br>
            <a:endParaRPr lang="en-US" dirty="0"/>
          </a:p>
        </p:txBody>
      </p:sp>
      <p:sp>
        <p:nvSpPr>
          <p:cNvPr id="5" name="Slide Number Placeholder 4">
            <a:extLst>
              <a:ext uri="{FF2B5EF4-FFF2-40B4-BE49-F238E27FC236}">
                <a16:creationId xmlns:a16="http://schemas.microsoft.com/office/drawing/2014/main" id="{C2CDFC90-2258-45C5-99DA-D7A956D8E617}"/>
              </a:ext>
            </a:extLst>
          </p:cNvPr>
          <p:cNvSpPr>
            <a:spLocks noGrp="1"/>
          </p:cNvSpPr>
          <p:nvPr>
            <p:ph type="sldNum" sz="quarter" idx="12"/>
          </p:nvPr>
        </p:nvSpPr>
        <p:spPr/>
        <p:txBody>
          <a:bodyPr/>
          <a:lstStyle/>
          <a:p>
            <a:fld id="{3BF14411-7CDE-47F2-81FB-05BB0CABFAD8}" type="slidenum">
              <a:rPr lang="en-US" smtClean="0"/>
              <a:pPr/>
              <a:t>13</a:t>
            </a:fld>
            <a:endParaRPr lang="en-US" dirty="0"/>
          </a:p>
        </p:txBody>
      </p:sp>
    </p:spTree>
    <p:extLst>
      <p:ext uri="{BB962C8B-B14F-4D97-AF65-F5344CB8AC3E}">
        <p14:creationId xmlns:p14="http://schemas.microsoft.com/office/powerpoint/2010/main" val="1722768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0460E1C-DF56-4963-845E-DF312576871A}"/>
              </a:ext>
            </a:extLst>
          </p:cNvPr>
          <p:cNvSpPr>
            <a:spLocks noGrp="1"/>
          </p:cNvSpPr>
          <p:nvPr>
            <p:ph type="title"/>
          </p:nvPr>
        </p:nvSpPr>
        <p:spPr>
          <a:xfrm>
            <a:off x="0" y="2234140"/>
            <a:ext cx="7483577" cy="1827013"/>
          </a:xfrm>
        </p:spPr>
        <p:txBody>
          <a:bodyPr>
            <a:normAutofit/>
          </a:bodyPr>
          <a:lstStyle/>
          <a:p>
            <a:pPr algn="ctr"/>
            <a:r>
              <a:rPr lang="en-US" dirty="0"/>
              <a:t>Thank you for joining us!</a:t>
            </a:r>
          </a:p>
        </p:txBody>
      </p:sp>
    </p:spTree>
    <p:extLst>
      <p:ext uri="{BB962C8B-B14F-4D97-AF65-F5344CB8AC3E}">
        <p14:creationId xmlns:p14="http://schemas.microsoft.com/office/powerpoint/2010/main" val="3277521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1C4886-AE91-4F16-ACD7-04ADC0AE6AE5}"/>
              </a:ext>
            </a:extLst>
          </p:cNvPr>
          <p:cNvSpPr>
            <a:spLocks noGrp="1"/>
          </p:cNvSpPr>
          <p:nvPr>
            <p:ph type="sldNum" sz="quarter" idx="12"/>
          </p:nvPr>
        </p:nvSpPr>
        <p:spPr/>
        <p:txBody>
          <a:bodyPr/>
          <a:lstStyle/>
          <a:p>
            <a:fld id="{0D88F6F9-7AA3-43E3-B62A-9055FA813FDE}" type="slidenum">
              <a:rPr lang="en-US" smtClean="0"/>
              <a:pPr/>
              <a:t>2</a:t>
            </a:fld>
            <a:endParaRPr lang="en-US" dirty="0"/>
          </a:p>
        </p:txBody>
      </p:sp>
      <p:sp>
        <p:nvSpPr>
          <p:cNvPr id="6" name="Title 5">
            <a:extLst>
              <a:ext uri="{FF2B5EF4-FFF2-40B4-BE49-F238E27FC236}">
                <a16:creationId xmlns:a16="http://schemas.microsoft.com/office/drawing/2014/main" id="{A2357CE9-60BB-49B2-AB37-539C637510E6}"/>
              </a:ext>
            </a:extLst>
          </p:cNvPr>
          <p:cNvSpPr>
            <a:spLocks noGrp="1"/>
          </p:cNvSpPr>
          <p:nvPr>
            <p:ph type="title"/>
          </p:nvPr>
        </p:nvSpPr>
        <p:spPr/>
        <p:txBody>
          <a:bodyPr>
            <a:normAutofit fontScale="90000"/>
          </a:bodyPr>
          <a:lstStyle/>
          <a:p>
            <a:r>
              <a:rPr lang="en-US" b="1" dirty="0"/>
              <a:t>VSys Voices Presenters</a:t>
            </a:r>
          </a:p>
        </p:txBody>
      </p:sp>
      <p:sp>
        <p:nvSpPr>
          <p:cNvPr id="7" name="TextBox 6">
            <a:extLst>
              <a:ext uri="{FF2B5EF4-FFF2-40B4-BE49-F238E27FC236}">
                <a16:creationId xmlns:a16="http://schemas.microsoft.com/office/drawing/2014/main" id="{7A599593-1DF2-2F97-BC12-3A4716E533B1}"/>
              </a:ext>
            </a:extLst>
          </p:cNvPr>
          <p:cNvSpPr txBox="1"/>
          <p:nvPr/>
        </p:nvSpPr>
        <p:spPr>
          <a:xfrm>
            <a:off x="2336778" y="1190825"/>
            <a:ext cx="9656064" cy="1754326"/>
          </a:xfrm>
          <a:prstGeom prst="rect">
            <a:avLst/>
          </a:prstGeom>
          <a:noFill/>
        </p:spPr>
        <p:txBody>
          <a:bodyPr wrap="square" rtlCol="0">
            <a:spAutoFit/>
          </a:bodyPr>
          <a:lstStyle/>
          <a:p>
            <a:r>
              <a:rPr lang="en-US" sz="1800" b="1" dirty="0">
                <a:solidFill>
                  <a:schemeClr val="tx1">
                    <a:lumMod val="95000"/>
                    <a:lumOff val="5000"/>
                  </a:schemeClr>
                </a:solidFill>
              </a:rPr>
              <a:t>Dana Litwin</a:t>
            </a:r>
            <a:r>
              <a:rPr lang="en-US" sz="1800" dirty="0">
                <a:solidFill>
                  <a:schemeClr val="tx1">
                    <a:lumMod val="95000"/>
                    <a:lumOff val="5000"/>
                  </a:schemeClr>
                </a:solidFill>
              </a:rPr>
              <a:t>, CVA, is a globally recognized strategic advisor, speaker, and advocate for civic service. Since 2002 she has guided organizations in California's Silicon Valley and nationwide to produce breakthrough volunteer and community engagement programs.  Dana is the creator of the YouTube channel  “Priceless Advice for Leaders of Volunteers”, served as President of the Association of Leaders in Volunteer Engagement (AL!VE), and is a founder and facilitator of the National Alliance for Volunteer Engagement. </a:t>
            </a:r>
          </a:p>
        </p:txBody>
      </p:sp>
      <p:pic>
        <p:nvPicPr>
          <p:cNvPr id="10" name="Picture 9">
            <a:extLst>
              <a:ext uri="{FF2B5EF4-FFF2-40B4-BE49-F238E27FC236}">
                <a16:creationId xmlns:a16="http://schemas.microsoft.com/office/drawing/2014/main" id="{E40D1049-1549-3480-60B2-EEBA8AC1B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963" y="1190825"/>
            <a:ext cx="2136866" cy="1754326"/>
          </a:xfrm>
          <a:prstGeom prst="rect">
            <a:avLst/>
          </a:prstGeom>
        </p:spPr>
      </p:pic>
      <p:sp>
        <p:nvSpPr>
          <p:cNvPr id="13" name="Rectangle 12">
            <a:extLst>
              <a:ext uri="{FF2B5EF4-FFF2-40B4-BE49-F238E27FC236}">
                <a16:creationId xmlns:a16="http://schemas.microsoft.com/office/drawing/2014/main" id="{4FD9FBFD-1F36-234E-9602-084C17990EFA}"/>
              </a:ext>
            </a:extLst>
          </p:cNvPr>
          <p:cNvSpPr/>
          <p:nvPr/>
        </p:nvSpPr>
        <p:spPr>
          <a:xfrm>
            <a:off x="2284829" y="3428389"/>
            <a:ext cx="9549893" cy="1200329"/>
          </a:xfrm>
          <a:prstGeom prst="rect">
            <a:avLst/>
          </a:prstGeom>
        </p:spPr>
        <p:txBody>
          <a:bodyPr wrap="square">
            <a:spAutoFit/>
          </a:bodyPr>
          <a:lstStyle/>
          <a:p>
            <a:pPr algn="just"/>
            <a:r>
              <a:rPr lang="en-US" b="1" dirty="0"/>
              <a:t>Todd McMullin </a:t>
            </a:r>
            <a:r>
              <a:rPr lang="en-US" dirty="0"/>
              <a:t>graduated in non-profit management and has 25 years experience as a technology consultant for community organizations. He is the co-founder of a United Way chapter, a local Volunteer Center, Samaritan Technologies, The Disaster Help Network, The Congress of Volunteer Association Administrators and the Association of Leaders in Volunteer Engagement (AL!VE). </a:t>
            </a:r>
          </a:p>
        </p:txBody>
      </p:sp>
      <p:pic>
        <p:nvPicPr>
          <p:cNvPr id="14" name="Picture 13" descr="A person posing for the camera&#10;&#10;Description automatically generated">
            <a:extLst>
              <a:ext uri="{FF2B5EF4-FFF2-40B4-BE49-F238E27FC236}">
                <a16:creationId xmlns:a16="http://schemas.microsoft.com/office/drawing/2014/main" id="{251347A4-34F5-9245-923F-4F25E125CE86}"/>
              </a:ext>
            </a:extLst>
          </p:cNvPr>
          <p:cNvPicPr>
            <a:picLocks noChangeAspect="1"/>
          </p:cNvPicPr>
          <p:nvPr/>
        </p:nvPicPr>
        <p:blipFill rotWithShape="1">
          <a:blip r:embed="rId4">
            <a:extLst>
              <a:ext uri="{28A0092B-C50C-407E-A947-70E740481C1C}">
                <a14:useLocalDpi xmlns:a14="http://schemas.microsoft.com/office/drawing/2010/main" val="0"/>
              </a:ext>
            </a:extLst>
          </a:blip>
          <a:srcRect l="12192" t="13478" r="10799" b="35030"/>
          <a:stretch/>
        </p:blipFill>
        <p:spPr>
          <a:xfrm>
            <a:off x="147963" y="3428389"/>
            <a:ext cx="2136866" cy="1880590"/>
          </a:xfrm>
          <a:prstGeom prst="rect">
            <a:avLst/>
          </a:prstGeom>
        </p:spPr>
      </p:pic>
    </p:spTree>
    <p:extLst>
      <p:ext uri="{BB962C8B-B14F-4D97-AF65-F5344CB8AC3E}">
        <p14:creationId xmlns:p14="http://schemas.microsoft.com/office/powerpoint/2010/main" val="3520650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3C0E3DF-281A-4D92-B533-D6B396A95287}"/>
              </a:ext>
            </a:extLst>
          </p:cNvPr>
          <p:cNvSpPr>
            <a:spLocks noGrp="1"/>
          </p:cNvSpPr>
          <p:nvPr>
            <p:ph type="title"/>
          </p:nvPr>
        </p:nvSpPr>
        <p:spPr/>
        <p:txBody>
          <a:bodyPr>
            <a:normAutofit fontScale="90000"/>
          </a:bodyPr>
          <a:lstStyle/>
          <a:p>
            <a:r>
              <a:rPr lang="en-US" dirty="0"/>
              <a:t>Discussion:  What are you doing now for recognition &amp; morale?</a:t>
            </a:r>
          </a:p>
        </p:txBody>
      </p:sp>
      <p:sp>
        <p:nvSpPr>
          <p:cNvPr id="5" name="Slide Number Placeholder 4">
            <a:extLst>
              <a:ext uri="{FF2B5EF4-FFF2-40B4-BE49-F238E27FC236}">
                <a16:creationId xmlns:a16="http://schemas.microsoft.com/office/drawing/2014/main" id="{C2CDFC90-2258-45C5-99DA-D7A956D8E617}"/>
              </a:ext>
            </a:extLst>
          </p:cNvPr>
          <p:cNvSpPr>
            <a:spLocks noGrp="1"/>
          </p:cNvSpPr>
          <p:nvPr>
            <p:ph type="sldNum" sz="quarter" idx="12"/>
          </p:nvPr>
        </p:nvSpPr>
        <p:spPr/>
        <p:txBody>
          <a:bodyPr/>
          <a:lstStyle/>
          <a:p>
            <a:fld id="{3BF14411-7CDE-47F2-81FB-05BB0CABFAD8}" type="slidenum">
              <a:rPr lang="en-US" smtClean="0"/>
              <a:pPr/>
              <a:t>3</a:t>
            </a:fld>
            <a:endParaRPr lang="en-US" dirty="0"/>
          </a:p>
        </p:txBody>
      </p:sp>
    </p:spTree>
    <p:extLst>
      <p:ext uri="{BB962C8B-B14F-4D97-AF65-F5344CB8AC3E}">
        <p14:creationId xmlns:p14="http://schemas.microsoft.com/office/powerpoint/2010/main" val="153576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B2F6E2D-5CC4-254B-AC8F-933CC1EF83C1}"/>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04800" y="1297515"/>
            <a:ext cx="8233414" cy="4630737"/>
          </a:xfrm>
        </p:spPr>
      </p:pic>
      <p:sp>
        <p:nvSpPr>
          <p:cNvPr id="3" name="Slide Number Placeholder 2">
            <a:extLst>
              <a:ext uri="{FF2B5EF4-FFF2-40B4-BE49-F238E27FC236}">
                <a16:creationId xmlns:a16="http://schemas.microsoft.com/office/drawing/2014/main" id="{851C4886-AE91-4F16-ACD7-04ADC0AE6AE5}"/>
              </a:ext>
            </a:extLst>
          </p:cNvPr>
          <p:cNvSpPr>
            <a:spLocks noGrp="1"/>
          </p:cNvSpPr>
          <p:nvPr>
            <p:ph type="sldNum" sz="quarter" idx="12"/>
          </p:nvPr>
        </p:nvSpPr>
        <p:spPr/>
        <p:txBody>
          <a:bodyPr/>
          <a:lstStyle/>
          <a:p>
            <a:fld id="{0D88F6F9-7AA3-43E3-B62A-9055FA813FDE}" type="slidenum">
              <a:rPr lang="en-US" smtClean="0"/>
              <a:pPr/>
              <a:t>4</a:t>
            </a:fld>
            <a:endParaRPr lang="en-US" dirty="0"/>
          </a:p>
        </p:txBody>
      </p:sp>
      <p:sp>
        <p:nvSpPr>
          <p:cNvPr id="6" name="Title 5">
            <a:extLst>
              <a:ext uri="{FF2B5EF4-FFF2-40B4-BE49-F238E27FC236}">
                <a16:creationId xmlns:a16="http://schemas.microsoft.com/office/drawing/2014/main" id="{A2357CE9-60BB-49B2-AB37-539C637510E6}"/>
              </a:ext>
            </a:extLst>
          </p:cNvPr>
          <p:cNvSpPr>
            <a:spLocks noGrp="1"/>
          </p:cNvSpPr>
          <p:nvPr>
            <p:ph type="title"/>
          </p:nvPr>
        </p:nvSpPr>
        <p:spPr/>
        <p:txBody>
          <a:bodyPr>
            <a:normAutofit fontScale="90000"/>
          </a:bodyPr>
          <a:lstStyle/>
          <a:p>
            <a:r>
              <a:rPr lang="en-US" dirty="0"/>
              <a:t>Every Interaction is….</a:t>
            </a:r>
          </a:p>
        </p:txBody>
      </p:sp>
      <p:sp>
        <p:nvSpPr>
          <p:cNvPr id="5" name="TextBox 4">
            <a:extLst>
              <a:ext uri="{FF2B5EF4-FFF2-40B4-BE49-F238E27FC236}">
                <a16:creationId xmlns:a16="http://schemas.microsoft.com/office/drawing/2014/main" id="{0DCD4FF9-C037-9841-94EF-AA964D0BEACA}"/>
              </a:ext>
            </a:extLst>
          </p:cNvPr>
          <p:cNvSpPr txBox="1"/>
          <p:nvPr/>
        </p:nvSpPr>
        <p:spPr>
          <a:xfrm>
            <a:off x="8852113" y="2459222"/>
            <a:ext cx="3035087" cy="1569660"/>
          </a:xfrm>
          <a:prstGeom prst="rect">
            <a:avLst/>
          </a:prstGeom>
          <a:noFill/>
        </p:spPr>
        <p:txBody>
          <a:bodyPr wrap="square" rtlCol="0">
            <a:spAutoFit/>
          </a:bodyPr>
          <a:lstStyle/>
          <a:p>
            <a:r>
              <a:rPr lang="en-US" sz="3200" dirty="0"/>
              <a:t>An invitation to stay or an invitation to go!</a:t>
            </a:r>
          </a:p>
        </p:txBody>
      </p:sp>
    </p:spTree>
    <p:extLst>
      <p:ext uri="{BB962C8B-B14F-4D97-AF65-F5344CB8AC3E}">
        <p14:creationId xmlns:p14="http://schemas.microsoft.com/office/powerpoint/2010/main" val="1214915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1C4886-AE91-4F16-ACD7-04ADC0AE6AE5}"/>
              </a:ext>
            </a:extLst>
          </p:cNvPr>
          <p:cNvSpPr>
            <a:spLocks noGrp="1"/>
          </p:cNvSpPr>
          <p:nvPr>
            <p:ph type="sldNum" sz="quarter" idx="12"/>
          </p:nvPr>
        </p:nvSpPr>
        <p:spPr/>
        <p:txBody>
          <a:bodyPr/>
          <a:lstStyle/>
          <a:p>
            <a:fld id="{0D88F6F9-7AA3-43E3-B62A-9055FA813FDE}" type="slidenum">
              <a:rPr lang="en-US" smtClean="0"/>
              <a:pPr/>
              <a:t>5</a:t>
            </a:fld>
            <a:endParaRPr lang="en-US" dirty="0"/>
          </a:p>
        </p:txBody>
      </p:sp>
      <p:sp>
        <p:nvSpPr>
          <p:cNvPr id="6" name="Title 5">
            <a:extLst>
              <a:ext uri="{FF2B5EF4-FFF2-40B4-BE49-F238E27FC236}">
                <a16:creationId xmlns:a16="http://schemas.microsoft.com/office/drawing/2014/main" id="{A2357CE9-60BB-49B2-AB37-539C637510E6}"/>
              </a:ext>
            </a:extLst>
          </p:cNvPr>
          <p:cNvSpPr>
            <a:spLocks noGrp="1"/>
          </p:cNvSpPr>
          <p:nvPr>
            <p:ph type="title"/>
          </p:nvPr>
        </p:nvSpPr>
        <p:spPr/>
        <p:txBody>
          <a:bodyPr>
            <a:normAutofit fontScale="90000"/>
          </a:bodyPr>
          <a:lstStyle/>
          <a:p>
            <a:r>
              <a:rPr lang="en-US" b="1" dirty="0"/>
              <a:t>Listen: </a:t>
            </a:r>
            <a:r>
              <a:rPr lang="en-US" dirty="0"/>
              <a:t>Everyone Wants to be Heard &amp; Valued </a:t>
            </a:r>
          </a:p>
        </p:txBody>
      </p:sp>
      <p:pic>
        <p:nvPicPr>
          <p:cNvPr id="5" name="Content Placeholder 4">
            <a:extLst>
              <a:ext uri="{FF2B5EF4-FFF2-40B4-BE49-F238E27FC236}">
                <a16:creationId xmlns:a16="http://schemas.microsoft.com/office/drawing/2014/main" id="{46B91C9D-2783-734E-86BA-10E1442AAD74}"/>
              </a:ext>
            </a:extLst>
          </p:cNvPr>
          <p:cNvPicPr>
            <a:picLocks noGrp="1" noChangeAspect="1"/>
          </p:cNvPicPr>
          <p:nvPr>
            <p:ph sz="quarter" idx="13"/>
          </p:nvPr>
        </p:nvPicPr>
        <p:blipFill>
          <a:blip r:embed="rId3"/>
          <a:stretch>
            <a:fillRect/>
          </a:stretch>
        </p:blipFill>
        <p:spPr>
          <a:xfrm>
            <a:off x="3871987" y="1297515"/>
            <a:ext cx="6948413" cy="4630737"/>
          </a:xfrm>
          <a:prstGeom prst="rect">
            <a:avLst/>
          </a:prstGeom>
        </p:spPr>
      </p:pic>
      <p:sp>
        <p:nvSpPr>
          <p:cNvPr id="2" name="TextBox 1">
            <a:extLst>
              <a:ext uri="{FF2B5EF4-FFF2-40B4-BE49-F238E27FC236}">
                <a16:creationId xmlns:a16="http://schemas.microsoft.com/office/drawing/2014/main" id="{1EAAC3BB-2D72-914F-B2D4-1C304FF40E11}"/>
              </a:ext>
            </a:extLst>
          </p:cNvPr>
          <p:cNvSpPr txBox="1"/>
          <p:nvPr/>
        </p:nvSpPr>
        <p:spPr>
          <a:xfrm>
            <a:off x="211367" y="2274055"/>
            <a:ext cx="3557516" cy="2677656"/>
          </a:xfrm>
          <a:prstGeom prst="rect">
            <a:avLst/>
          </a:prstGeom>
          <a:noFill/>
        </p:spPr>
        <p:txBody>
          <a:bodyPr wrap="square" rtlCol="0">
            <a:spAutoFit/>
          </a:bodyPr>
          <a:lstStyle/>
          <a:p>
            <a:pPr marL="457200" indent="-457200">
              <a:buFont typeface="Arial" panose="020B0604020202020204" pitchFamily="34" charset="0"/>
              <a:buChar char="•"/>
            </a:pPr>
            <a:r>
              <a:rPr lang="en-US" sz="2800" dirty="0"/>
              <a:t>Surveys</a:t>
            </a:r>
          </a:p>
          <a:p>
            <a:pPr marL="457200" indent="-457200">
              <a:buFont typeface="Arial" panose="020B0604020202020204" pitchFamily="34" charset="0"/>
              <a:buChar char="•"/>
            </a:pPr>
            <a:r>
              <a:rPr lang="en-US" sz="2800" dirty="0"/>
              <a:t>Listening Sessions</a:t>
            </a:r>
          </a:p>
          <a:p>
            <a:pPr marL="457200" indent="-457200">
              <a:buFont typeface="Arial" panose="020B0604020202020204" pitchFamily="34" charset="0"/>
              <a:buChar char="•"/>
            </a:pPr>
            <a:r>
              <a:rPr lang="en-US" sz="2800" dirty="0"/>
              <a:t>Chance for honest feedback</a:t>
            </a:r>
          </a:p>
          <a:p>
            <a:pPr marL="457200" indent="-457200">
              <a:buFont typeface="Arial" panose="020B0604020202020204" pitchFamily="34" charset="0"/>
              <a:buChar char="•"/>
            </a:pPr>
            <a:r>
              <a:rPr lang="en-US" sz="2800" dirty="0"/>
              <a:t>Sharing ideas</a:t>
            </a:r>
          </a:p>
          <a:p>
            <a:pPr marL="457200" indent="-457200">
              <a:buFont typeface="Arial" panose="020B0604020202020204" pitchFamily="34" charset="0"/>
              <a:buChar char="•"/>
            </a:pPr>
            <a:r>
              <a:rPr lang="en-US" sz="2800" dirty="0"/>
              <a:t>Ideas to action</a:t>
            </a:r>
          </a:p>
        </p:txBody>
      </p:sp>
    </p:spTree>
    <p:extLst>
      <p:ext uri="{BB962C8B-B14F-4D97-AF65-F5344CB8AC3E}">
        <p14:creationId xmlns:p14="http://schemas.microsoft.com/office/powerpoint/2010/main" val="4133967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3C0E3DF-281A-4D92-B533-D6B396A95287}"/>
              </a:ext>
            </a:extLst>
          </p:cNvPr>
          <p:cNvSpPr>
            <a:spLocks noGrp="1"/>
          </p:cNvSpPr>
          <p:nvPr>
            <p:ph type="title"/>
          </p:nvPr>
        </p:nvSpPr>
        <p:spPr>
          <a:xfrm>
            <a:off x="178838" y="2845713"/>
            <a:ext cx="11666214" cy="706582"/>
          </a:xfrm>
        </p:spPr>
        <p:txBody>
          <a:bodyPr>
            <a:normAutofit fontScale="90000"/>
          </a:bodyPr>
          <a:lstStyle/>
          <a:p>
            <a:r>
              <a:rPr lang="en-US" dirty="0"/>
              <a:t>Why do people volunteer?</a:t>
            </a:r>
            <a:br>
              <a:rPr lang="en-US" dirty="0"/>
            </a:br>
            <a:endParaRPr lang="en-US" dirty="0"/>
          </a:p>
        </p:txBody>
      </p:sp>
      <p:sp>
        <p:nvSpPr>
          <p:cNvPr id="5" name="Slide Number Placeholder 4">
            <a:extLst>
              <a:ext uri="{FF2B5EF4-FFF2-40B4-BE49-F238E27FC236}">
                <a16:creationId xmlns:a16="http://schemas.microsoft.com/office/drawing/2014/main" id="{C2CDFC90-2258-45C5-99DA-D7A956D8E617}"/>
              </a:ext>
            </a:extLst>
          </p:cNvPr>
          <p:cNvSpPr>
            <a:spLocks noGrp="1"/>
          </p:cNvSpPr>
          <p:nvPr>
            <p:ph type="sldNum" sz="quarter" idx="12"/>
          </p:nvPr>
        </p:nvSpPr>
        <p:spPr/>
        <p:txBody>
          <a:bodyPr/>
          <a:lstStyle/>
          <a:p>
            <a:fld id="{3BF14411-7CDE-47F2-81FB-05BB0CABFAD8}" type="slidenum">
              <a:rPr lang="en-US" smtClean="0"/>
              <a:pPr/>
              <a:t>6</a:t>
            </a:fld>
            <a:endParaRPr lang="en-US" dirty="0"/>
          </a:p>
        </p:txBody>
      </p:sp>
    </p:spTree>
    <p:extLst>
      <p:ext uri="{BB962C8B-B14F-4D97-AF65-F5344CB8AC3E}">
        <p14:creationId xmlns:p14="http://schemas.microsoft.com/office/powerpoint/2010/main" val="22747948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29F8372-EBFA-984C-91C5-747F9AD864B3}"/>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932631" y="1230713"/>
            <a:ext cx="6948898" cy="4630737"/>
          </a:xfrm>
        </p:spPr>
      </p:pic>
      <p:sp>
        <p:nvSpPr>
          <p:cNvPr id="3" name="Slide Number Placeholder 2">
            <a:extLst>
              <a:ext uri="{FF2B5EF4-FFF2-40B4-BE49-F238E27FC236}">
                <a16:creationId xmlns:a16="http://schemas.microsoft.com/office/drawing/2014/main" id="{851C4886-AE91-4F16-ACD7-04ADC0AE6AE5}"/>
              </a:ext>
            </a:extLst>
          </p:cNvPr>
          <p:cNvSpPr>
            <a:spLocks noGrp="1"/>
          </p:cNvSpPr>
          <p:nvPr>
            <p:ph type="sldNum" sz="quarter" idx="12"/>
          </p:nvPr>
        </p:nvSpPr>
        <p:spPr/>
        <p:txBody>
          <a:bodyPr/>
          <a:lstStyle/>
          <a:p>
            <a:fld id="{0D88F6F9-7AA3-43E3-B62A-9055FA813FDE}" type="slidenum">
              <a:rPr lang="en-US" smtClean="0"/>
              <a:pPr/>
              <a:t>7</a:t>
            </a:fld>
            <a:endParaRPr lang="en-US" dirty="0"/>
          </a:p>
        </p:txBody>
      </p:sp>
      <p:sp>
        <p:nvSpPr>
          <p:cNvPr id="6" name="Title 5">
            <a:extLst>
              <a:ext uri="{FF2B5EF4-FFF2-40B4-BE49-F238E27FC236}">
                <a16:creationId xmlns:a16="http://schemas.microsoft.com/office/drawing/2014/main" id="{A2357CE9-60BB-49B2-AB37-539C637510E6}"/>
              </a:ext>
            </a:extLst>
          </p:cNvPr>
          <p:cNvSpPr>
            <a:spLocks noGrp="1"/>
          </p:cNvSpPr>
          <p:nvPr>
            <p:ph type="title"/>
          </p:nvPr>
        </p:nvSpPr>
        <p:spPr>
          <a:xfrm>
            <a:off x="304800" y="648018"/>
            <a:ext cx="10515600" cy="582695"/>
          </a:xfrm>
        </p:spPr>
        <p:txBody>
          <a:bodyPr>
            <a:normAutofit fontScale="90000"/>
          </a:bodyPr>
          <a:lstStyle/>
          <a:p>
            <a:r>
              <a:rPr lang="en-US" dirty="0">
                <a:solidFill>
                  <a:srgbClr val="424242"/>
                </a:solidFill>
                <a:ea typeface="Calibri"/>
                <a:cs typeface="Calibri"/>
                <a:sym typeface="Calibri"/>
              </a:rPr>
              <a:t>Meaningful &amp; Valuable Impact of Work</a:t>
            </a:r>
            <a:br>
              <a:rPr lang="en-US" dirty="0">
                <a:solidFill>
                  <a:srgbClr val="424242"/>
                </a:solidFill>
                <a:ea typeface="Calibri"/>
                <a:cs typeface="Calibri"/>
                <a:sym typeface="Calibri"/>
              </a:rPr>
            </a:br>
            <a:endParaRPr lang="en-US" dirty="0"/>
          </a:p>
        </p:txBody>
      </p:sp>
      <p:sp>
        <p:nvSpPr>
          <p:cNvPr id="5" name="TextBox 4">
            <a:extLst>
              <a:ext uri="{FF2B5EF4-FFF2-40B4-BE49-F238E27FC236}">
                <a16:creationId xmlns:a16="http://schemas.microsoft.com/office/drawing/2014/main" id="{CD594474-8018-8746-A8F1-67BCFFBAB0DD}"/>
              </a:ext>
            </a:extLst>
          </p:cNvPr>
          <p:cNvSpPr txBox="1"/>
          <p:nvPr/>
        </p:nvSpPr>
        <p:spPr>
          <a:xfrm>
            <a:off x="391747" y="2576585"/>
            <a:ext cx="4124270"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t>Tie to funding; SDOH, grants</a:t>
            </a:r>
          </a:p>
          <a:p>
            <a:pPr marL="285750" indent="-285750">
              <a:buFont typeface="Arial" panose="020B0604020202020204" pitchFamily="34" charset="0"/>
              <a:buChar char="•"/>
            </a:pPr>
            <a:r>
              <a:rPr lang="en-US" sz="2400" dirty="0"/>
              <a:t>Stories of success (emotive)</a:t>
            </a:r>
          </a:p>
          <a:p>
            <a:pPr marL="285750" indent="-285750">
              <a:buFont typeface="Arial" panose="020B0604020202020204" pitchFamily="34" charset="0"/>
              <a:buChar char="•"/>
            </a:pPr>
            <a:r>
              <a:rPr lang="en-US" sz="2400" dirty="0"/>
              <a:t>Volunteer Impacts with Data &amp; Metrics Reports (analytic)</a:t>
            </a:r>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951322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BF5D7BF-BFC2-4C48-B607-DA8F8FDDB5EA}"/>
              </a:ext>
            </a:extLst>
          </p:cNvPr>
          <p:cNvPicPr>
            <a:picLocks noGrp="1" noChangeAspect="1"/>
          </p:cNvPicPr>
          <p:nvPr>
            <p:ph sz="quarter" idx="13"/>
          </p:nvPr>
        </p:nvPicPr>
        <p:blipFill rotWithShape="1">
          <a:blip r:embed="rId3">
            <a:extLst>
              <a:ext uri="{28A0092B-C50C-407E-A947-70E740481C1C}">
                <a14:useLocalDpi xmlns:a14="http://schemas.microsoft.com/office/drawing/2010/main" val="0"/>
              </a:ext>
            </a:extLst>
          </a:blip>
          <a:srcRect t="3646"/>
          <a:stretch/>
        </p:blipFill>
        <p:spPr>
          <a:xfrm>
            <a:off x="398106" y="1315152"/>
            <a:ext cx="4771396" cy="4461858"/>
          </a:xfrm>
        </p:spPr>
      </p:pic>
      <p:sp>
        <p:nvSpPr>
          <p:cNvPr id="3" name="Slide Number Placeholder 2">
            <a:extLst>
              <a:ext uri="{FF2B5EF4-FFF2-40B4-BE49-F238E27FC236}">
                <a16:creationId xmlns:a16="http://schemas.microsoft.com/office/drawing/2014/main" id="{851C4886-AE91-4F16-ACD7-04ADC0AE6AE5}"/>
              </a:ext>
            </a:extLst>
          </p:cNvPr>
          <p:cNvSpPr>
            <a:spLocks noGrp="1"/>
          </p:cNvSpPr>
          <p:nvPr>
            <p:ph type="sldNum" sz="quarter" idx="12"/>
          </p:nvPr>
        </p:nvSpPr>
        <p:spPr/>
        <p:txBody>
          <a:bodyPr/>
          <a:lstStyle/>
          <a:p>
            <a:fld id="{0D88F6F9-7AA3-43E3-B62A-9055FA813FDE}" type="slidenum">
              <a:rPr lang="en-US" smtClean="0"/>
              <a:pPr/>
              <a:t>8</a:t>
            </a:fld>
            <a:endParaRPr lang="en-US" dirty="0"/>
          </a:p>
        </p:txBody>
      </p:sp>
      <p:sp>
        <p:nvSpPr>
          <p:cNvPr id="6" name="Title 5">
            <a:extLst>
              <a:ext uri="{FF2B5EF4-FFF2-40B4-BE49-F238E27FC236}">
                <a16:creationId xmlns:a16="http://schemas.microsoft.com/office/drawing/2014/main" id="{A2357CE9-60BB-49B2-AB37-539C637510E6}"/>
              </a:ext>
            </a:extLst>
          </p:cNvPr>
          <p:cNvSpPr>
            <a:spLocks noGrp="1"/>
          </p:cNvSpPr>
          <p:nvPr>
            <p:ph type="title"/>
          </p:nvPr>
        </p:nvSpPr>
        <p:spPr>
          <a:xfrm>
            <a:off x="304800" y="445478"/>
            <a:ext cx="10515600" cy="785236"/>
          </a:xfrm>
        </p:spPr>
        <p:txBody>
          <a:bodyPr>
            <a:normAutofit fontScale="90000"/>
          </a:bodyPr>
          <a:lstStyle/>
          <a:p>
            <a:r>
              <a:rPr lang="en-US" dirty="0">
                <a:solidFill>
                  <a:srgbClr val="424242"/>
                </a:solidFill>
                <a:ea typeface="Calibri"/>
                <a:cs typeface="Calibri"/>
                <a:sym typeface="Calibri"/>
              </a:rPr>
              <a:t>Shared Goals = Shared Success</a:t>
            </a:r>
            <a:br>
              <a:rPr lang="en-US" dirty="0">
                <a:solidFill>
                  <a:srgbClr val="424242"/>
                </a:solidFill>
                <a:ea typeface="Calibri"/>
                <a:cs typeface="Calibri"/>
                <a:sym typeface="Calibri"/>
              </a:rPr>
            </a:br>
            <a:endParaRPr lang="en-US" dirty="0"/>
          </a:p>
        </p:txBody>
      </p:sp>
      <p:sp>
        <p:nvSpPr>
          <p:cNvPr id="2" name="TextBox 1">
            <a:extLst>
              <a:ext uri="{FF2B5EF4-FFF2-40B4-BE49-F238E27FC236}">
                <a16:creationId xmlns:a16="http://schemas.microsoft.com/office/drawing/2014/main" id="{178C2296-51AF-9148-99A9-2BC789CF4D33}"/>
              </a:ext>
            </a:extLst>
          </p:cNvPr>
          <p:cNvSpPr txBox="1"/>
          <p:nvPr/>
        </p:nvSpPr>
        <p:spPr>
          <a:xfrm>
            <a:off x="5489056" y="2391919"/>
            <a:ext cx="6398144"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How are goals aligned per person, department, etc.?</a:t>
            </a:r>
          </a:p>
          <a:p>
            <a:pPr marL="285750" indent="-285750">
              <a:buFont typeface="Arial" panose="020B0604020202020204" pitchFamily="34" charset="0"/>
              <a:buChar char="•"/>
            </a:pPr>
            <a:r>
              <a:rPr lang="en-US" sz="2400" dirty="0"/>
              <a:t>How is that communicated with volunteers?</a:t>
            </a:r>
          </a:p>
          <a:p>
            <a:pPr marL="285750" indent="-285750">
              <a:buFont typeface="Arial" panose="020B0604020202020204" pitchFamily="34" charset="0"/>
              <a:buChar char="•"/>
            </a:pPr>
            <a:r>
              <a:rPr lang="en-US" sz="2400" dirty="0"/>
              <a:t>Sharing success.</a:t>
            </a:r>
          </a:p>
          <a:p>
            <a:pPr marL="285750" indent="-285750">
              <a:buFont typeface="Arial" panose="020B0604020202020204" pitchFamily="34" charset="0"/>
              <a:buChar char="•"/>
            </a:pPr>
            <a:r>
              <a:rPr lang="en-US" sz="2400" dirty="0"/>
              <a:t>There for each other in tough times.</a:t>
            </a:r>
          </a:p>
          <a:p>
            <a:pPr marL="285750" indent="-285750">
              <a:buFont typeface="Arial" panose="020B0604020202020204" pitchFamily="34" charset="0"/>
              <a:buChar char="•"/>
            </a:pPr>
            <a:r>
              <a:rPr lang="en-US" sz="2400" dirty="0"/>
              <a:t>Show and Tell!</a:t>
            </a:r>
          </a:p>
        </p:txBody>
      </p:sp>
    </p:spTree>
    <p:extLst>
      <p:ext uri="{BB962C8B-B14F-4D97-AF65-F5344CB8AC3E}">
        <p14:creationId xmlns:p14="http://schemas.microsoft.com/office/powerpoint/2010/main" val="28331666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1C4886-AE91-4F16-ACD7-04ADC0AE6AE5}"/>
              </a:ext>
            </a:extLst>
          </p:cNvPr>
          <p:cNvSpPr>
            <a:spLocks noGrp="1"/>
          </p:cNvSpPr>
          <p:nvPr>
            <p:ph type="sldNum" sz="quarter" idx="12"/>
          </p:nvPr>
        </p:nvSpPr>
        <p:spPr/>
        <p:txBody>
          <a:bodyPr/>
          <a:lstStyle/>
          <a:p>
            <a:fld id="{0D88F6F9-7AA3-43E3-B62A-9055FA813FDE}" type="slidenum">
              <a:rPr lang="en-US" smtClean="0"/>
              <a:pPr/>
              <a:t>9</a:t>
            </a:fld>
            <a:endParaRPr lang="en-US" dirty="0"/>
          </a:p>
        </p:txBody>
      </p:sp>
      <p:sp>
        <p:nvSpPr>
          <p:cNvPr id="6" name="Title 5">
            <a:extLst>
              <a:ext uri="{FF2B5EF4-FFF2-40B4-BE49-F238E27FC236}">
                <a16:creationId xmlns:a16="http://schemas.microsoft.com/office/drawing/2014/main" id="{A2357CE9-60BB-49B2-AB37-539C637510E6}"/>
              </a:ext>
            </a:extLst>
          </p:cNvPr>
          <p:cNvSpPr>
            <a:spLocks noGrp="1"/>
          </p:cNvSpPr>
          <p:nvPr>
            <p:ph type="title"/>
          </p:nvPr>
        </p:nvSpPr>
        <p:spPr>
          <a:xfrm>
            <a:off x="304800" y="648018"/>
            <a:ext cx="10515600" cy="582695"/>
          </a:xfrm>
        </p:spPr>
        <p:txBody>
          <a:bodyPr>
            <a:normAutofit fontScale="90000"/>
          </a:bodyPr>
          <a:lstStyle/>
          <a:p>
            <a:r>
              <a:rPr lang="en-US" dirty="0">
                <a:solidFill>
                  <a:srgbClr val="424242"/>
                </a:solidFill>
                <a:ea typeface="Calibri"/>
                <a:cs typeface="Calibri"/>
                <a:sym typeface="Calibri"/>
              </a:rPr>
              <a:t>Build Skills and Leadership</a:t>
            </a:r>
            <a:br>
              <a:rPr lang="en-US" dirty="0">
                <a:solidFill>
                  <a:srgbClr val="424242"/>
                </a:solidFill>
                <a:ea typeface="Calibri"/>
                <a:cs typeface="Calibri"/>
                <a:sym typeface="Calibri"/>
              </a:rPr>
            </a:br>
            <a:endParaRPr lang="en-US" dirty="0"/>
          </a:p>
        </p:txBody>
      </p:sp>
      <p:pic>
        <p:nvPicPr>
          <p:cNvPr id="10" name="Content Placeholder 9">
            <a:extLst>
              <a:ext uri="{FF2B5EF4-FFF2-40B4-BE49-F238E27FC236}">
                <a16:creationId xmlns:a16="http://schemas.microsoft.com/office/drawing/2014/main" id="{2D28B0E0-4E41-7A4B-888F-2B90C14993D2}"/>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562600" y="1078173"/>
            <a:ext cx="6428528" cy="5076968"/>
          </a:xfrm>
        </p:spPr>
      </p:pic>
      <p:sp>
        <p:nvSpPr>
          <p:cNvPr id="11" name="TextBox 10">
            <a:extLst>
              <a:ext uri="{FF2B5EF4-FFF2-40B4-BE49-F238E27FC236}">
                <a16:creationId xmlns:a16="http://schemas.microsoft.com/office/drawing/2014/main" id="{A16E76B7-CEE4-CC46-998E-4852C52B6DF3}"/>
              </a:ext>
            </a:extLst>
          </p:cNvPr>
          <p:cNvSpPr txBox="1"/>
          <p:nvPr/>
        </p:nvSpPr>
        <p:spPr>
          <a:xfrm>
            <a:off x="846161" y="2305615"/>
            <a:ext cx="3569567" cy="2246769"/>
          </a:xfrm>
          <a:prstGeom prst="rect">
            <a:avLst/>
          </a:prstGeom>
          <a:noFill/>
        </p:spPr>
        <p:txBody>
          <a:bodyPr wrap="none" rtlCol="0">
            <a:spAutoFit/>
          </a:bodyPr>
          <a:lstStyle/>
          <a:p>
            <a:pPr marL="285750" indent="-285750">
              <a:buFont typeface="Arial" panose="020B0604020202020204" pitchFamily="34" charset="0"/>
              <a:buChar char="•"/>
            </a:pPr>
            <a:r>
              <a:rPr lang="en-US" sz="2800" dirty="0"/>
              <a:t>Skills &amp; Learning</a:t>
            </a:r>
          </a:p>
          <a:p>
            <a:pPr marL="285750" indent="-285750">
              <a:buFont typeface="Arial" panose="020B0604020202020204" pitchFamily="34" charset="0"/>
              <a:buChar char="•"/>
            </a:pPr>
            <a:r>
              <a:rPr lang="en-US" sz="2800" dirty="0"/>
              <a:t>Social networking</a:t>
            </a:r>
          </a:p>
          <a:p>
            <a:pPr marL="285750" indent="-285750">
              <a:buFont typeface="Arial" panose="020B0604020202020204" pitchFamily="34" charset="0"/>
              <a:buChar char="•"/>
            </a:pPr>
            <a:r>
              <a:rPr lang="en-US" sz="2800" dirty="0"/>
              <a:t>Resume/Career goals</a:t>
            </a:r>
          </a:p>
          <a:p>
            <a:pPr marL="285750" indent="-285750">
              <a:buFont typeface="Arial" panose="020B0604020202020204" pitchFamily="34" charset="0"/>
              <a:buChar char="•"/>
            </a:pPr>
            <a:r>
              <a:rPr lang="en-US" sz="2800" dirty="0"/>
              <a:t>Leadership</a:t>
            </a:r>
          </a:p>
          <a:p>
            <a:pPr marL="285750" indent="-285750">
              <a:buFont typeface="Arial" panose="020B0604020202020204" pitchFamily="34" charset="0"/>
              <a:buChar char="•"/>
            </a:pPr>
            <a:r>
              <a:rPr lang="en-US" sz="2800" dirty="0"/>
              <a:t>Level up!</a:t>
            </a:r>
          </a:p>
        </p:txBody>
      </p:sp>
    </p:spTree>
    <p:extLst>
      <p:ext uri="{BB962C8B-B14F-4D97-AF65-F5344CB8AC3E}">
        <p14:creationId xmlns:p14="http://schemas.microsoft.com/office/powerpoint/2010/main" val="19968788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F8BC7D9A-7738-44F7-89E9-8A7B0E37C51C}" vid="{08025512-2D08-45F0-A9F0-6427E5977B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4560</TotalTime>
  <Words>992</Words>
  <Application>Microsoft Office PowerPoint</Application>
  <PresentationFormat>Widescreen</PresentationFormat>
  <Paragraphs>92</Paragraphs>
  <Slides>14</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VSys Voices: The Value of Volunteer Recognition for Morale</vt:lpstr>
      <vt:lpstr>VSys Voices Presenters</vt:lpstr>
      <vt:lpstr>Discussion:  What are you doing now for recognition &amp; morale?</vt:lpstr>
      <vt:lpstr>Every Interaction is….</vt:lpstr>
      <vt:lpstr>Listen: Everyone Wants to be Heard &amp; Valued </vt:lpstr>
      <vt:lpstr>Why do people volunteer? </vt:lpstr>
      <vt:lpstr>Meaningful &amp; Valuable Impact of Work </vt:lpstr>
      <vt:lpstr>Shared Goals = Shared Success </vt:lpstr>
      <vt:lpstr>Build Skills and Leadership </vt:lpstr>
      <vt:lpstr>Social Fun &amp; Morale </vt:lpstr>
      <vt:lpstr>Gamification  </vt:lpstr>
      <vt:lpstr>Vision &amp; Inspiration</vt:lpstr>
      <vt:lpstr>Open Discussion: Brainstorm &amp; Troubleshoot </vt:lpstr>
      <vt:lpstr>Thank you for joining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VSys Voices: The Value of Volunteer Recognition for Morale</dc:title>
  <dc:creator>Microsoft Office User</dc:creator>
  <cp:lastModifiedBy>Elsie LaVigna</cp:lastModifiedBy>
  <cp:revision>48</cp:revision>
  <dcterms:created xsi:type="dcterms:W3CDTF">2023-01-02T21:06:22Z</dcterms:created>
  <dcterms:modified xsi:type="dcterms:W3CDTF">2023-01-10T21:55:08Z</dcterms:modified>
</cp:coreProperties>
</file>